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1" r:id="rId1"/>
  </p:sldMasterIdLst>
  <p:sldIdLst>
    <p:sldId id="257" r:id="rId2"/>
    <p:sldId id="266" r:id="rId3"/>
    <p:sldId id="280" r:id="rId4"/>
    <p:sldId id="274" r:id="rId5"/>
    <p:sldId id="275" r:id="rId6"/>
    <p:sldId id="268" r:id="rId7"/>
    <p:sldId id="276" r:id="rId8"/>
    <p:sldId id="269" r:id="rId9"/>
    <p:sldId id="277" r:id="rId10"/>
    <p:sldId id="271" r:id="rId11"/>
    <p:sldId id="260" r:id="rId12"/>
    <p:sldId id="261" r:id="rId13"/>
    <p:sldId id="273" r:id="rId14"/>
    <p:sldId id="279" r:id="rId15"/>
    <p:sldId id="272" r:id="rId16"/>
    <p:sldId id="278" r:id="rId17"/>
  </p:sldIdLst>
  <p:sldSz cx="12192000" cy="6858000"/>
  <p:notesSz cx="6858000" cy="9144000"/>
  <p:embeddedFontLst>
    <p:embeddedFont>
      <p:font typeface="KoPub돋움체 Bold" panose="02020603020101020101" pitchFamily="18" charset="-127"/>
      <p:regular r:id="rId18"/>
    </p:embeddedFont>
    <p:embeddedFont>
      <p:font typeface="KoPub돋움체 Medium" panose="02020603020101020101" pitchFamily="18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EAAF"/>
    <a:srgbClr val="00B050"/>
    <a:srgbClr val="002F68"/>
    <a:srgbClr val="BEE2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13" autoAdjust="0"/>
    <p:restoredTop sz="94660"/>
  </p:normalViewPr>
  <p:slideViewPr>
    <p:cSldViewPr snapToGrid="0" snapToObjects="1">
      <p:cViewPr varScale="1">
        <p:scale>
          <a:sx n="91" d="100"/>
          <a:sy n="91" d="100"/>
        </p:scale>
        <p:origin x="50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pattFill prst="ltDnDiag">
          <a:fgClr>
            <a:srgbClr val="92D05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2355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rgbClr val="92D050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47244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39B9C72-21D5-4AB9-87FA-CC4C72A0D342}" type="slidenum">
              <a:rPr lang="ko-KR" altLang="en-US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pPr algn="ctr"/>
              <a:t>‹#›</a:t>
            </a:fld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9767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 txBox="1">
            <a:spLocks/>
          </p:cNvSpPr>
          <p:nvPr userDrawn="1"/>
        </p:nvSpPr>
        <p:spPr>
          <a:xfrm>
            <a:off x="47244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39B9C72-21D5-4AB9-87FA-CC4C72A0D342}" type="slidenum">
              <a:rPr lang="ko-KR" altLang="en-US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pPr algn="ctr"/>
              <a:t>‹#›</a:t>
            </a:fld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3333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93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88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oPub돋움체 Medium" panose="02020603020101020101" pitchFamily="18" charset="-127"/>
          <a:ea typeface="KoPub돋움체 Medium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돋움체 Medium" panose="02020603020101020101" pitchFamily="18" charset="-127"/>
          <a:ea typeface="KoPub돋움체 Medium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돋움체 Medium" panose="02020603020101020101" pitchFamily="18" charset="-127"/>
          <a:ea typeface="KoPub돋움체 Medium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돋움체 Medium" panose="02020603020101020101" pitchFamily="18" charset="-127"/>
          <a:ea typeface="KoPub돋움체 Medium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 Medium" panose="02020603020101020101" pitchFamily="18" charset="-127"/>
          <a:ea typeface="KoPub돋움체 Medium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 Medium" panose="02020603020101020101" pitchFamily="18" charset="-127"/>
          <a:ea typeface="KoPub돋움체 Medium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eg"/><Relationship Id="rId7" Type="http://schemas.openxmlformats.org/officeDocument/2006/relationships/image" Target="../media/image8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5" Type="http://schemas.openxmlformats.org/officeDocument/2006/relationships/image" Target="../media/image6.jp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981201" y="1984055"/>
            <a:ext cx="8229600" cy="2392287"/>
            <a:chOff x="3956527" y="2356574"/>
            <a:chExt cx="6155055" cy="1789232"/>
          </a:xfrm>
        </p:grpSpPr>
        <p:sp>
          <p:nvSpPr>
            <p:cNvPr id="2" name="직사각형 1"/>
            <p:cNvSpPr>
              <a:spLocks/>
            </p:cNvSpPr>
            <p:nvPr/>
          </p:nvSpPr>
          <p:spPr>
            <a:xfrm>
              <a:off x="3956527" y="2601280"/>
              <a:ext cx="6155055" cy="1544526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0" hangingPunct="1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44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kt.com </a:t>
              </a:r>
              <a:r>
                <a:rPr lang="ko-KR" altLang="en-US" sz="4400" b="1" dirty="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_Pro Bold" panose="00000800000000000000" pitchFamily="50" charset="-127"/>
                </a:rPr>
                <a:t>이벤트</a:t>
              </a:r>
              <a:r>
                <a:rPr lang="ko-KR" altLang="en-US" sz="44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서비스 개발</a:t>
              </a:r>
            </a:p>
          </p:txBody>
        </p:sp>
        <p:sp>
          <p:nvSpPr>
            <p:cNvPr id="11" name="모서리가 둥근 직사각형 10"/>
            <p:cNvSpPr>
              <a:spLocks/>
            </p:cNvSpPr>
            <p:nvPr/>
          </p:nvSpPr>
          <p:spPr>
            <a:xfrm>
              <a:off x="4428332" y="2356574"/>
              <a:ext cx="5195570" cy="489415"/>
            </a:xfrm>
            <a:prstGeom prst="roundRect">
              <a:avLst/>
            </a:prstGeom>
            <a:solidFill>
              <a:srgbClr val="00B050"/>
            </a:solidFill>
          </p:spPr>
          <p:txBody>
            <a:bodyPr vert="horz" wrap="none" lIns="91440" tIns="45720" rIns="91440" bIns="45720" numCol="1" anchor="ctr">
              <a:noAutofit/>
            </a:bodyPr>
            <a:lstStyle/>
            <a:p>
              <a:pPr marL="0" indent="0" algn="ctr" defTabSz="914400" eaLnBrk="1" latinLnBrk="0" hangingPunct="1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4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2020 </a:t>
              </a:r>
              <a:r>
                <a:rPr lang="en-US" altLang="ko-KR" sz="2400" b="1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kt</a:t>
              </a:r>
              <a:r>
                <a:rPr lang="en-US" altLang="ko-KR" sz="24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ds </a:t>
              </a:r>
              <a:r>
                <a:rPr lang="en-US" altLang="ko-KR" sz="2400" b="1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신입사원</a:t>
              </a:r>
              <a:r>
                <a:rPr lang="en-US" altLang="ko-KR" sz="24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sz="24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온라인 </a:t>
              </a:r>
              <a:r>
                <a:rPr lang="en-US" altLang="ko-KR" sz="2400" b="1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프로젝트</a:t>
              </a:r>
              <a:endParaRPr lang="ko-KR" altLang="en-US" sz="24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981201" y="4447399"/>
            <a:ext cx="82296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r>
              <a:rPr lang="ko-KR" altLang="en-US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 </a:t>
            </a:r>
            <a:r>
              <a:rPr lang="en-US" altLang="ko-KR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사로나</a:t>
            </a:r>
            <a:r>
              <a:rPr lang="en-US" altLang="ko-KR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dist"/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박길준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|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홍성욱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|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김호영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|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송민재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|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유태준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|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이예은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|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이정민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|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홍다경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8820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" name="표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766955"/>
              </p:ext>
            </p:extLst>
          </p:nvPr>
        </p:nvGraphicFramePr>
        <p:xfrm>
          <a:off x="1308100" y="2174240"/>
          <a:ext cx="6818630" cy="2397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4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40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40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40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40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40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942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SUN</a:t>
                      </a:r>
                      <a:endParaRPr lang="ko-KR" altLang="en-US" sz="1050" kern="1200" dirty="0">
                        <a:solidFill>
                          <a:schemeClr val="bg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DE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MON</a:t>
                      </a:r>
                      <a:endParaRPr lang="ko-KR" altLang="en-US" sz="1050" kern="1200" dirty="0">
                        <a:solidFill>
                          <a:schemeClr val="bg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DE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TUE</a:t>
                      </a:r>
                      <a:endParaRPr lang="ko-KR" altLang="en-US" sz="1050" kern="1200" dirty="0">
                        <a:solidFill>
                          <a:schemeClr val="bg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DE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WED</a:t>
                      </a:r>
                      <a:endParaRPr lang="ko-KR" altLang="en-US" sz="1050" kern="1200" dirty="0">
                        <a:solidFill>
                          <a:schemeClr val="bg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DE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THU</a:t>
                      </a:r>
                      <a:endParaRPr lang="ko-KR" altLang="en-US" sz="1050" kern="1200" dirty="0">
                        <a:solidFill>
                          <a:schemeClr val="bg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DE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FRI</a:t>
                      </a:r>
                      <a:endParaRPr lang="ko-KR" altLang="en-US" sz="1050" kern="1200" dirty="0">
                        <a:solidFill>
                          <a:schemeClr val="bg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DE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SAT</a:t>
                      </a:r>
                      <a:endParaRPr lang="ko-KR" altLang="en-US" sz="1050" kern="1200" dirty="0">
                        <a:solidFill>
                          <a:schemeClr val="bg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D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42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5/11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12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13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14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15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16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42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17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18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19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20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21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22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23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42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24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25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26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27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28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29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30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42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31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3" name="그룹 22"/>
          <p:cNvGrpSpPr/>
          <p:nvPr/>
        </p:nvGrpSpPr>
        <p:grpSpPr>
          <a:xfrm>
            <a:off x="352425" y="73025"/>
            <a:ext cx="11487150" cy="841375"/>
            <a:chOff x="352425" y="73025"/>
            <a:chExt cx="11487150" cy="841375"/>
          </a:xfrm>
        </p:grpSpPr>
        <p:sp>
          <p:nvSpPr>
            <p:cNvPr id="24" name="직사각형 23"/>
            <p:cNvSpPr>
              <a:spLocks/>
            </p:cNvSpPr>
            <p:nvPr/>
          </p:nvSpPr>
          <p:spPr>
            <a:xfrm>
              <a:off x="352425" y="273050"/>
              <a:ext cx="11487150" cy="641350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b="1" dirty="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_Pro Bold" panose="00000800000000000000" pitchFamily="50" charset="-127"/>
                </a:rPr>
                <a:t>개발 일정 </a:t>
              </a:r>
              <a:r>
                <a:rPr lang="en-US" altLang="ko-KR" b="1" dirty="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_Pro Bold" panose="00000800000000000000" pitchFamily="50" charset="-127"/>
                </a:rPr>
                <a:t>(1/2)</a:t>
              </a:r>
              <a:endParaRPr lang="ko-KR" altLang="en-US" sz="2400" b="1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25" name="모서리가 둥근 직사각형 24"/>
            <p:cNvSpPr>
              <a:spLocks/>
            </p:cNvSpPr>
            <p:nvPr/>
          </p:nvSpPr>
          <p:spPr>
            <a:xfrm>
              <a:off x="4563110" y="73025"/>
              <a:ext cx="3065145" cy="288925"/>
            </a:xfrm>
            <a:prstGeom prst="roundRect">
              <a:avLst/>
            </a:prstGeom>
            <a:solidFill>
              <a:srgbClr val="00B050"/>
            </a:solidFill>
          </p:spPr>
          <p:txBody>
            <a:bodyPr vert="horz" wrap="none" lIns="91440" tIns="45720" rIns="91440" bIns="45720" numCol="1" anchor="ctr">
              <a:noAutofit/>
            </a:bodyPr>
            <a:lstStyle/>
            <a:p>
              <a:pPr algn="ctr" latinLnBrk="0"/>
              <a:r>
                <a:rPr lang="ko-KR" altLang="en-US" sz="12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 </a:t>
              </a:r>
              <a:r>
                <a:rPr lang="ko-KR" altLang="en-US" sz="1200" b="1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로</a:t>
              </a:r>
              <a:r>
                <a:rPr lang="ko-KR" altLang="en-US" sz="12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나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2326640" y="1859915"/>
            <a:ext cx="8705215" cy="1219835"/>
            <a:chOff x="2326640" y="1859915"/>
            <a:chExt cx="8705215" cy="1219835"/>
          </a:xfrm>
        </p:grpSpPr>
        <p:sp>
          <p:nvSpPr>
            <p:cNvPr id="7" name="모서리가 둥근 직사각형 6"/>
            <p:cNvSpPr>
              <a:spLocks/>
            </p:cNvSpPr>
            <p:nvPr/>
          </p:nvSpPr>
          <p:spPr>
            <a:xfrm>
              <a:off x="2326640" y="2692400"/>
              <a:ext cx="4662170" cy="387350"/>
            </a:xfrm>
            <a:prstGeom prst="roundRect">
              <a:avLst>
                <a:gd name="adj" fmla="val 50000"/>
              </a:avLst>
            </a:prstGeom>
            <a:noFill/>
            <a:ln w="38100" cap="flat" cmpd="sng">
              <a:solidFill>
                <a:srgbClr val="3D9DE4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800" dirty="0">
                <a:solidFill>
                  <a:srgbClr val="FFFFFF">
                    <a:lumMod val="7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8500110" y="1859915"/>
              <a:ext cx="2531745" cy="1015365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600" b="1" dirty="0">
                  <a:solidFill>
                    <a:srgbClr val="44546A">
                      <a:lumMod val="7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팀 편성 및 역할 분담 </a:t>
              </a:r>
              <a:endParaRPr lang="en-US" altLang="ko-KR" sz="1600" b="1" dirty="0">
                <a:solidFill>
                  <a:srgbClr val="44546A">
                    <a:lumMod val="7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이벤트 </a:t>
              </a:r>
              <a:r>
                <a:rPr lang="en-US" altLang="ko-KR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DB </a:t>
              </a:r>
              <a:r>
                <a:rPr lang="ko-KR" altLang="en-US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생성</a:t>
              </a: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000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UseCase</a:t>
              </a:r>
              <a:r>
                <a:rPr lang="en-US" altLang="ko-KR" sz="10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Diagram, ERD, SQL </a:t>
              </a:r>
              <a:r>
                <a:rPr lang="ko-KR" altLang="en-US" sz="10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작성</a:t>
              </a:r>
            </a:p>
          </p:txBody>
        </p:sp>
        <p:cxnSp>
          <p:nvCxnSpPr>
            <p:cNvPr id="9" name="꺾인 연결선 8"/>
            <p:cNvCxnSpPr>
              <a:stCxn id="7" idx="0"/>
              <a:endCxn id="8" idx="0"/>
            </p:cNvCxnSpPr>
            <p:nvPr/>
          </p:nvCxnSpPr>
          <p:spPr>
            <a:xfrm rot="5400000" flipH="1" flipV="1">
              <a:off x="6795770" y="-278130"/>
              <a:ext cx="832485" cy="5108575"/>
            </a:xfrm>
            <a:prstGeom prst="bentConnector3">
              <a:avLst>
                <a:gd name="adj1" fmla="val 127460"/>
              </a:avLst>
            </a:prstGeom>
            <a:ln w="12700" cap="flat" cmpd="sng">
              <a:solidFill>
                <a:srgbClr val="3D9DE4">
                  <a:alpha val="100000"/>
                </a:srgbClr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/>
          <p:cNvGrpSpPr/>
          <p:nvPr/>
        </p:nvGrpSpPr>
        <p:grpSpPr>
          <a:xfrm>
            <a:off x="6417310" y="2694305"/>
            <a:ext cx="4530090" cy="3517265"/>
            <a:chOff x="6417310" y="2694305"/>
            <a:chExt cx="4530090" cy="3517265"/>
          </a:xfrm>
        </p:grpSpPr>
        <p:sp>
          <p:nvSpPr>
            <p:cNvPr id="11" name="모서리가 둥근 직사각형 10"/>
            <p:cNvSpPr>
              <a:spLocks/>
            </p:cNvSpPr>
            <p:nvPr/>
          </p:nvSpPr>
          <p:spPr>
            <a:xfrm>
              <a:off x="6417310" y="2694305"/>
              <a:ext cx="521970" cy="1369695"/>
            </a:xfrm>
            <a:prstGeom prst="roundRect">
              <a:avLst>
                <a:gd name="adj" fmla="val 50000"/>
              </a:avLst>
            </a:prstGeom>
            <a:noFill/>
            <a:ln w="38100" cap="flat" cmpd="sng">
              <a:solidFill>
                <a:srgbClr val="BEE2FC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800" dirty="0">
                <a:solidFill>
                  <a:srgbClr val="FFFFFF">
                    <a:lumMod val="7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2" name="직사각형 11"/>
            <p:cNvSpPr>
              <a:spLocks/>
            </p:cNvSpPr>
            <p:nvPr/>
          </p:nvSpPr>
          <p:spPr>
            <a:xfrm>
              <a:off x="7773035" y="5196840"/>
              <a:ext cx="3174365" cy="1014730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1" dirty="0" err="1">
                  <a:solidFill>
                    <a:srgbClr val="44546A">
                      <a:lumMod val="7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개발</a:t>
              </a:r>
              <a:r>
                <a:rPr lang="en-US" altLang="ko-KR" sz="1600" b="1" dirty="0">
                  <a:solidFill>
                    <a:srgbClr val="44546A">
                      <a:lumMod val="7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600" b="1" dirty="0" err="1">
                  <a:solidFill>
                    <a:srgbClr val="44546A">
                      <a:lumMod val="7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일정</a:t>
              </a:r>
              <a:r>
                <a:rPr lang="en-US" altLang="ko-KR" sz="1600" b="1" dirty="0">
                  <a:solidFill>
                    <a:srgbClr val="44546A">
                      <a:lumMod val="7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600" b="1" dirty="0" err="1">
                  <a:solidFill>
                    <a:srgbClr val="44546A">
                      <a:lumMod val="7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검토</a:t>
              </a:r>
              <a:endParaRPr lang="ko-KR" altLang="en-US" sz="1600" b="1" dirty="0">
                <a:solidFill>
                  <a:srgbClr val="44546A">
                    <a:lumMod val="7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한 </a:t>
              </a:r>
              <a:r>
                <a:rPr lang="en-US" altLang="ko-KR" sz="1400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주간</a:t>
              </a:r>
              <a:r>
                <a:rPr lang="en-US" altLang="ko-KR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400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진행된</a:t>
              </a:r>
              <a:r>
                <a:rPr lang="en-US" altLang="ko-KR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400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개발에</a:t>
              </a:r>
              <a:r>
                <a:rPr lang="en-US" altLang="ko-KR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400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대한</a:t>
              </a:r>
              <a:r>
                <a:rPr lang="en-US" altLang="ko-KR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400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검토</a:t>
              </a:r>
              <a:endParaRPr lang="ko-KR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000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일정</a:t>
              </a:r>
              <a:r>
                <a:rPr lang="en-US" altLang="ko-KR" sz="10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000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조율</a:t>
              </a:r>
              <a:r>
                <a:rPr lang="en-US" altLang="ko-KR" sz="10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및 </a:t>
              </a:r>
              <a:r>
                <a:rPr lang="en-US" altLang="ko-KR" sz="1000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차주</a:t>
              </a:r>
              <a:r>
                <a:rPr lang="en-US" altLang="ko-KR" sz="10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000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개발</a:t>
              </a:r>
              <a:r>
                <a:rPr lang="en-US" altLang="ko-KR" sz="10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000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내용</a:t>
              </a:r>
              <a:r>
                <a:rPr lang="en-US" altLang="ko-KR" sz="10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000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검토</a:t>
              </a:r>
              <a:endParaRPr lang="ko-KR" altLang="en-US" sz="1000" dirty="0">
                <a:solidFill>
                  <a:srgbClr val="000000">
                    <a:lumMod val="65000"/>
                    <a:lumOff val="3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cxnSp>
          <p:nvCxnSpPr>
            <p:cNvPr id="13" name="직선 연결선 12"/>
            <p:cNvCxnSpPr>
              <a:stCxn id="12" idx="1"/>
              <a:endCxn id="11" idx="2"/>
            </p:cNvCxnSpPr>
            <p:nvPr/>
          </p:nvCxnSpPr>
          <p:spPr>
            <a:xfrm flipH="1" flipV="1">
              <a:off x="6678295" y="4064000"/>
              <a:ext cx="1094740" cy="1640205"/>
            </a:xfrm>
            <a:prstGeom prst="line">
              <a:avLst/>
            </a:prstGeom>
            <a:ln w="12700" cap="flat" cmpd="sng">
              <a:solidFill>
                <a:srgbClr val="BEE2FC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/>
          <p:cNvGrpSpPr/>
          <p:nvPr/>
        </p:nvGrpSpPr>
        <p:grpSpPr>
          <a:xfrm>
            <a:off x="2326640" y="3165475"/>
            <a:ext cx="9013824" cy="1183005"/>
            <a:chOff x="2326640" y="3165475"/>
            <a:chExt cx="9013824" cy="1183005"/>
          </a:xfrm>
        </p:grpSpPr>
        <p:sp>
          <p:nvSpPr>
            <p:cNvPr id="18" name="모서리가 둥근 직사각형 17"/>
            <p:cNvSpPr>
              <a:spLocks/>
            </p:cNvSpPr>
            <p:nvPr/>
          </p:nvSpPr>
          <p:spPr>
            <a:xfrm>
              <a:off x="2326640" y="3165475"/>
              <a:ext cx="4662170" cy="387350"/>
            </a:xfrm>
            <a:prstGeom prst="roundRect">
              <a:avLst>
                <a:gd name="adj" fmla="val 50000"/>
              </a:avLst>
            </a:prstGeom>
            <a:noFill/>
            <a:ln w="38100" cap="flat" cmpd="sng">
              <a:solidFill>
                <a:srgbClr val="3D9DE4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800" dirty="0">
                <a:solidFill>
                  <a:srgbClr val="FFFFFF">
                    <a:lumMod val="7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cxnSp>
          <p:nvCxnSpPr>
            <p:cNvPr id="19" name="꺾인 연결선 18"/>
            <p:cNvCxnSpPr>
              <a:cxnSpLocks/>
              <a:stCxn id="18" idx="3"/>
              <a:endCxn id="20" idx="1"/>
            </p:cNvCxnSpPr>
            <p:nvPr/>
          </p:nvCxnSpPr>
          <p:spPr>
            <a:xfrm>
              <a:off x="6988810" y="3359150"/>
              <a:ext cx="1511300" cy="435293"/>
            </a:xfrm>
            <a:prstGeom prst="bentConnector3">
              <a:avLst>
                <a:gd name="adj1" fmla="val 50000"/>
              </a:avLst>
            </a:prstGeom>
            <a:ln w="12700" cap="flat" cmpd="sng">
              <a:solidFill>
                <a:srgbClr val="3D9DE4">
                  <a:alpha val="100000"/>
                </a:srgbClr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/>
            <p:cNvSpPr>
              <a:spLocks/>
            </p:cNvSpPr>
            <p:nvPr/>
          </p:nvSpPr>
          <p:spPr>
            <a:xfrm>
              <a:off x="8500110" y="3240405"/>
              <a:ext cx="2840354" cy="1108075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1" dirty="0">
                  <a:solidFill>
                    <a:srgbClr val="44546A">
                      <a:lumMod val="7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FE &amp; BE </a:t>
              </a:r>
              <a:r>
                <a:rPr lang="ko-KR" altLang="en-US" sz="1600" b="1" dirty="0">
                  <a:solidFill>
                    <a:srgbClr val="44546A">
                      <a:lumMod val="7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페이지 구현 </a:t>
              </a:r>
              <a:r>
                <a:rPr lang="en-US" altLang="ko-KR" sz="1600" b="1" dirty="0">
                  <a:solidFill>
                    <a:srgbClr val="44546A">
                      <a:lumMod val="7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</a:t>
              </a:r>
              <a:r>
                <a:rPr lang="ko-KR" altLang="en-US" sz="1600" b="1" dirty="0">
                  <a:solidFill>
                    <a:srgbClr val="44546A">
                      <a:lumMod val="7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차</a:t>
              </a:r>
              <a:endParaRPr lang="en-US" altLang="ko-KR" sz="1600" b="1" dirty="0">
                <a:solidFill>
                  <a:srgbClr val="44546A">
                    <a:lumMod val="7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로그인</a:t>
              </a:r>
              <a:r>
                <a:rPr lang="en-US" altLang="ko-KR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회원가입</a:t>
              </a:r>
              <a:r>
                <a:rPr lang="en-US" altLang="ko-KR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이벤트 조회 페이지 구현 및 테스트</a:t>
              </a:r>
              <a:endParaRPr lang="ko-KR" altLang="en-US" sz="1000" dirty="0">
                <a:solidFill>
                  <a:srgbClr val="000000">
                    <a:lumMod val="65000"/>
                    <a:lumOff val="3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878965" y="3648075"/>
            <a:ext cx="5109845" cy="2436205"/>
            <a:chOff x="1878965" y="3648075"/>
            <a:chExt cx="5109845" cy="2436205"/>
          </a:xfrm>
        </p:grpSpPr>
        <p:sp>
          <p:nvSpPr>
            <p:cNvPr id="27" name="모서리가 둥근 직사각형 26"/>
            <p:cNvSpPr>
              <a:spLocks/>
            </p:cNvSpPr>
            <p:nvPr/>
          </p:nvSpPr>
          <p:spPr>
            <a:xfrm>
              <a:off x="2326640" y="3648075"/>
              <a:ext cx="4662170" cy="387350"/>
            </a:xfrm>
            <a:prstGeom prst="roundRect">
              <a:avLst>
                <a:gd name="adj" fmla="val 50000"/>
              </a:avLst>
            </a:prstGeom>
            <a:noFill/>
            <a:ln w="38100" cap="flat" cmpd="sng">
              <a:solidFill>
                <a:srgbClr val="3D9DE4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800" dirty="0">
                <a:solidFill>
                  <a:srgbClr val="FFFFFF">
                    <a:lumMod val="7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cxnSp>
          <p:nvCxnSpPr>
            <p:cNvPr id="28" name="꺾인 연결선 27"/>
            <p:cNvCxnSpPr>
              <a:stCxn id="27" idx="1"/>
              <a:endCxn id="29" idx="1"/>
            </p:cNvCxnSpPr>
            <p:nvPr/>
          </p:nvCxnSpPr>
          <p:spPr>
            <a:xfrm rot="10800000" flipV="1">
              <a:off x="1878966" y="3841750"/>
              <a:ext cx="447675" cy="1863580"/>
            </a:xfrm>
            <a:prstGeom prst="bentConnector3">
              <a:avLst>
                <a:gd name="adj1" fmla="val 151064"/>
              </a:avLst>
            </a:prstGeom>
            <a:ln w="12700" cap="flat" cmpd="sng">
              <a:solidFill>
                <a:srgbClr val="3D9DE4">
                  <a:alpha val="100000"/>
                </a:srgbClr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>
              <a:spLocks/>
            </p:cNvSpPr>
            <p:nvPr/>
          </p:nvSpPr>
          <p:spPr>
            <a:xfrm>
              <a:off x="1878965" y="5326380"/>
              <a:ext cx="4695825" cy="757900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1" dirty="0">
                  <a:solidFill>
                    <a:srgbClr val="44546A">
                      <a:lumMod val="7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FE &amp; BE </a:t>
              </a:r>
              <a:r>
                <a:rPr lang="en-US" altLang="ko-KR" sz="1600" b="1" dirty="0" err="1">
                  <a:solidFill>
                    <a:srgbClr val="44546A">
                      <a:lumMod val="7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추가기능</a:t>
              </a:r>
              <a:r>
                <a:rPr lang="en-US" altLang="ko-KR" sz="1600" b="1" dirty="0">
                  <a:solidFill>
                    <a:srgbClr val="44546A">
                      <a:lumMod val="7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600" b="1" dirty="0" err="1">
                  <a:solidFill>
                    <a:srgbClr val="44546A">
                      <a:lumMod val="7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구현</a:t>
              </a:r>
              <a:r>
                <a:rPr lang="en-US" altLang="ko-KR" sz="1600" b="1" dirty="0">
                  <a:solidFill>
                    <a:srgbClr val="44546A">
                      <a:lumMod val="7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및 </a:t>
              </a:r>
              <a:r>
                <a:rPr lang="en-US" altLang="ko-KR" sz="1600" b="1" dirty="0" err="1">
                  <a:solidFill>
                    <a:srgbClr val="44546A">
                      <a:lumMod val="7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테스트</a:t>
              </a:r>
              <a:endParaRPr lang="ko-KR" altLang="en-US" sz="1600" b="1" dirty="0">
                <a:solidFill>
                  <a:srgbClr val="44546A">
                    <a:lumMod val="7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진행중인</a:t>
              </a:r>
              <a:r>
                <a:rPr lang="en-US" altLang="ko-KR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400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이벤트</a:t>
              </a:r>
              <a:r>
                <a:rPr lang="en-US" altLang="ko-KR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/ </a:t>
              </a:r>
              <a:r>
                <a:rPr lang="en-US" altLang="ko-KR" sz="1400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지난</a:t>
              </a:r>
              <a:r>
                <a:rPr lang="en-US" altLang="ko-KR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400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이벤트</a:t>
              </a:r>
              <a:r>
                <a:rPr lang="en-US" altLang="ko-KR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400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페이지</a:t>
              </a:r>
              <a:r>
                <a:rPr lang="en-US" altLang="ko-KR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400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개발</a:t>
              </a:r>
              <a:r>
                <a:rPr lang="en-US" altLang="ko-KR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및 </a:t>
              </a:r>
              <a:r>
                <a:rPr lang="en-US" altLang="ko-KR" sz="1400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테스트</a:t>
              </a:r>
              <a:endParaRPr lang="ko-KR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474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" name="표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122120"/>
              </p:ext>
            </p:extLst>
          </p:nvPr>
        </p:nvGraphicFramePr>
        <p:xfrm>
          <a:off x="1308100" y="2174240"/>
          <a:ext cx="6818630" cy="2876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4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40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40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40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40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40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942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SUN</a:t>
                      </a:r>
                      <a:endParaRPr lang="ko-KR" altLang="en-US" sz="1050" kern="1200" dirty="0">
                        <a:solidFill>
                          <a:schemeClr val="bg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DE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MON</a:t>
                      </a:r>
                      <a:endParaRPr lang="ko-KR" altLang="en-US" sz="1050" kern="1200" dirty="0">
                        <a:solidFill>
                          <a:schemeClr val="bg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DE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TUE</a:t>
                      </a:r>
                      <a:endParaRPr lang="ko-KR" altLang="en-US" sz="1050" kern="1200" dirty="0">
                        <a:solidFill>
                          <a:schemeClr val="bg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DE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WED</a:t>
                      </a:r>
                      <a:endParaRPr lang="ko-KR" altLang="en-US" sz="1050" kern="1200" dirty="0">
                        <a:solidFill>
                          <a:schemeClr val="bg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DE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THU</a:t>
                      </a:r>
                      <a:endParaRPr lang="ko-KR" altLang="en-US" sz="1050" kern="1200" dirty="0">
                        <a:solidFill>
                          <a:schemeClr val="bg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DE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FRI</a:t>
                      </a:r>
                      <a:endParaRPr lang="ko-KR" altLang="en-US" sz="1050" kern="1200" dirty="0">
                        <a:solidFill>
                          <a:schemeClr val="bg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DE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SAT</a:t>
                      </a:r>
                      <a:endParaRPr lang="ko-KR" altLang="en-US" sz="1050" kern="1200" dirty="0">
                        <a:solidFill>
                          <a:schemeClr val="bg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D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42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7/27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28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29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30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31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8/1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42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4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5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6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7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8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42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9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10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11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12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13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14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15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42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16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17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18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19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20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21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22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942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23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24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25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26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27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28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29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6417310" y="2694305"/>
            <a:ext cx="4530090" cy="3517265"/>
            <a:chOff x="6417310" y="2694305"/>
            <a:chExt cx="4530090" cy="3517265"/>
          </a:xfrm>
        </p:grpSpPr>
        <p:sp>
          <p:nvSpPr>
            <p:cNvPr id="79" name="모서리가 둥근 직사각형 78"/>
            <p:cNvSpPr>
              <a:spLocks/>
            </p:cNvSpPr>
            <p:nvPr/>
          </p:nvSpPr>
          <p:spPr>
            <a:xfrm>
              <a:off x="6417310" y="2694305"/>
              <a:ext cx="521970" cy="2277745"/>
            </a:xfrm>
            <a:prstGeom prst="roundRect">
              <a:avLst>
                <a:gd name="adj" fmla="val 50000"/>
              </a:avLst>
            </a:prstGeom>
            <a:noFill/>
            <a:ln w="38100" cap="flat" cmpd="sng">
              <a:solidFill>
                <a:srgbClr val="BEE2FC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800" dirty="0">
                <a:solidFill>
                  <a:srgbClr val="FFFFFF">
                    <a:lumMod val="7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2" name="직사각형 81"/>
            <p:cNvSpPr>
              <a:spLocks/>
            </p:cNvSpPr>
            <p:nvPr/>
          </p:nvSpPr>
          <p:spPr>
            <a:xfrm>
              <a:off x="7773035" y="5196840"/>
              <a:ext cx="3174365" cy="1014730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1" dirty="0" err="1">
                  <a:solidFill>
                    <a:srgbClr val="44546A">
                      <a:lumMod val="7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개발</a:t>
              </a:r>
              <a:r>
                <a:rPr lang="en-US" altLang="ko-KR" sz="1600" b="1" dirty="0">
                  <a:solidFill>
                    <a:srgbClr val="44546A">
                      <a:lumMod val="7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600" b="1" dirty="0" err="1">
                  <a:solidFill>
                    <a:srgbClr val="44546A">
                      <a:lumMod val="7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일정</a:t>
              </a:r>
              <a:r>
                <a:rPr lang="en-US" altLang="ko-KR" sz="1600" b="1" dirty="0">
                  <a:solidFill>
                    <a:srgbClr val="44546A">
                      <a:lumMod val="7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600" b="1" dirty="0" err="1">
                  <a:solidFill>
                    <a:srgbClr val="44546A">
                      <a:lumMod val="7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검토</a:t>
              </a:r>
              <a:endParaRPr lang="ko-KR" altLang="en-US" sz="1600" b="1" dirty="0">
                <a:solidFill>
                  <a:srgbClr val="44546A">
                    <a:lumMod val="7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한 </a:t>
              </a:r>
              <a:r>
                <a:rPr lang="en-US" altLang="ko-KR" sz="1400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주간</a:t>
              </a:r>
              <a:r>
                <a:rPr lang="en-US" altLang="ko-KR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400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진행된</a:t>
              </a:r>
              <a:r>
                <a:rPr lang="en-US" altLang="ko-KR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400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개발에</a:t>
              </a:r>
              <a:r>
                <a:rPr lang="en-US" altLang="ko-KR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400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대한</a:t>
              </a:r>
              <a:r>
                <a:rPr lang="en-US" altLang="ko-KR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400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검토</a:t>
              </a:r>
              <a:endParaRPr lang="ko-KR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000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일정</a:t>
              </a:r>
              <a:r>
                <a:rPr lang="en-US" altLang="ko-KR" sz="10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000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조율</a:t>
              </a:r>
              <a:r>
                <a:rPr lang="en-US" altLang="ko-KR" sz="10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및 </a:t>
              </a:r>
              <a:r>
                <a:rPr lang="en-US" altLang="ko-KR" sz="1000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차주</a:t>
              </a:r>
              <a:r>
                <a:rPr lang="en-US" altLang="ko-KR" sz="10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000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개발</a:t>
              </a:r>
              <a:r>
                <a:rPr lang="en-US" altLang="ko-KR" sz="10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000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내용</a:t>
              </a:r>
              <a:r>
                <a:rPr lang="en-US" altLang="ko-KR" sz="10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000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검토</a:t>
              </a:r>
              <a:endParaRPr lang="ko-KR" altLang="en-US" sz="1000" dirty="0">
                <a:solidFill>
                  <a:srgbClr val="000000">
                    <a:lumMod val="65000"/>
                    <a:lumOff val="3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cxnSp>
          <p:nvCxnSpPr>
            <p:cNvPr id="87" name="직선 연결선 86"/>
            <p:cNvCxnSpPr/>
            <p:nvPr/>
          </p:nvCxnSpPr>
          <p:spPr>
            <a:xfrm flipH="1" flipV="1">
              <a:off x="6962140" y="4587240"/>
              <a:ext cx="708025" cy="829310"/>
            </a:xfrm>
            <a:prstGeom prst="line">
              <a:avLst/>
            </a:prstGeom>
            <a:ln w="12700" cap="flat" cmpd="sng">
              <a:solidFill>
                <a:srgbClr val="BEE2FC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2326640" y="1859598"/>
            <a:ext cx="8705215" cy="1220152"/>
            <a:chOff x="2326640" y="1859598"/>
            <a:chExt cx="8705215" cy="1220152"/>
          </a:xfrm>
        </p:grpSpPr>
        <p:sp>
          <p:nvSpPr>
            <p:cNvPr id="77" name="모서리가 둥근 직사각형 76"/>
            <p:cNvSpPr>
              <a:spLocks/>
            </p:cNvSpPr>
            <p:nvPr/>
          </p:nvSpPr>
          <p:spPr>
            <a:xfrm>
              <a:off x="2326640" y="2692400"/>
              <a:ext cx="4662170" cy="387350"/>
            </a:xfrm>
            <a:prstGeom prst="roundRect">
              <a:avLst>
                <a:gd name="adj" fmla="val 50000"/>
              </a:avLst>
            </a:prstGeom>
            <a:noFill/>
            <a:ln w="38100" cap="flat" cmpd="sng">
              <a:solidFill>
                <a:srgbClr val="3D9DE4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800" dirty="0">
                <a:solidFill>
                  <a:srgbClr val="FFFFFF">
                    <a:lumMod val="7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8500110" y="1859915"/>
              <a:ext cx="2531745" cy="1014730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1" dirty="0" err="1">
                  <a:solidFill>
                    <a:srgbClr val="44546A">
                      <a:lumMod val="7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외부</a:t>
              </a:r>
              <a:r>
                <a:rPr lang="en-US" altLang="ko-KR" sz="1600" b="1" dirty="0">
                  <a:solidFill>
                    <a:srgbClr val="44546A">
                      <a:lumMod val="7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DB </a:t>
              </a:r>
              <a:r>
                <a:rPr lang="en-US" altLang="ko-KR" sz="1600" b="1" dirty="0" err="1">
                  <a:solidFill>
                    <a:srgbClr val="44546A">
                      <a:lumMod val="7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연동</a:t>
              </a:r>
              <a:r>
                <a:rPr lang="en-US" altLang="ko-KR" sz="1600" b="1" dirty="0">
                  <a:solidFill>
                    <a:srgbClr val="44546A">
                      <a:lumMod val="7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1차</a:t>
              </a:r>
              <a:endParaRPr lang="ko-KR" altLang="en-US" sz="1600" b="1" dirty="0">
                <a:solidFill>
                  <a:srgbClr val="44546A">
                    <a:lumMod val="7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Local DB </a:t>
              </a:r>
              <a:r>
                <a:rPr lang="en-US" altLang="ko-KR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Arial" charset="0"/>
                  <a:ea typeface="Arial" charset="0"/>
                </a:rPr>
                <a:t>→</a:t>
              </a:r>
              <a:r>
                <a:rPr lang="en-US" altLang="ko-KR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400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외부</a:t>
              </a:r>
              <a:r>
                <a:rPr lang="en-US" altLang="ko-KR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400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DB로</a:t>
              </a:r>
              <a:r>
                <a:rPr lang="en-US" altLang="ko-KR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400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연동</a:t>
              </a:r>
              <a:endParaRPr lang="ko-KR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000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연동</a:t>
              </a:r>
              <a:r>
                <a:rPr lang="en-US" altLang="ko-KR" sz="10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및 </a:t>
              </a:r>
              <a:r>
                <a:rPr lang="en-US" altLang="ko-KR" sz="1000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테스트</a:t>
              </a:r>
              <a:r>
                <a:rPr lang="en-US" altLang="ko-KR" sz="10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000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작업</a:t>
              </a:r>
              <a:r>
                <a:rPr lang="en-US" altLang="ko-KR" sz="10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endParaRPr lang="ko-KR" altLang="en-US" sz="1000" dirty="0">
                <a:solidFill>
                  <a:srgbClr val="000000">
                    <a:lumMod val="65000"/>
                    <a:lumOff val="3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cxnSp>
          <p:nvCxnSpPr>
            <p:cNvPr id="15" name="꺾인 연결선 14"/>
            <p:cNvCxnSpPr>
              <a:stCxn id="77" idx="0"/>
              <a:endCxn id="84" idx="0"/>
            </p:cNvCxnSpPr>
            <p:nvPr/>
          </p:nvCxnSpPr>
          <p:spPr>
            <a:xfrm rot="5400000" flipH="1" flipV="1">
              <a:off x="6795770" y="-278130"/>
              <a:ext cx="833120" cy="5108575"/>
            </a:xfrm>
            <a:prstGeom prst="bentConnector3">
              <a:avLst>
                <a:gd name="adj1" fmla="val 130454"/>
              </a:avLst>
            </a:prstGeom>
            <a:ln w="12700" cap="flat" cmpd="sng">
              <a:solidFill>
                <a:srgbClr val="3D9DE4">
                  <a:alpha val="100000"/>
                </a:srgbClr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/>
          <p:cNvGrpSpPr/>
          <p:nvPr/>
        </p:nvGrpSpPr>
        <p:grpSpPr>
          <a:xfrm>
            <a:off x="3316605" y="3165475"/>
            <a:ext cx="7715250" cy="1089660"/>
            <a:chOff x="3316605" y="3165475"/>
            <a:chExt cx="7715250" cy="1089660"/>
          </a:xfrm>
        </p:grpSpPr>
        <p:sp>
          <p:nvSpPr>
            <p:cNvPr id="91" name="모서리가 둥근 직사각형 90"/>
            <p:cNvSpPr>
              <a:spLocks/>
            </p:cNvSpPr>
            <p:nvPr/>
          </p:nvSpPr>
          <p:spPr>
            <a:xfrm>
              <a:off x="3316605" y="3165475"/>
              <a:ext cx="3672205" cy="387350"/>
            </a:xfrm>
            <a:prstGeom prst="roundRect">
              <a:avLst>
                <a:gd name="adj" fmla="val 50000"/>
              </a:avLst>
            </a:prstGeom>
            <a:noFill/>
            <a:ln w="38100" cap="flat" cmpd="sng">
              <a:solidFill>
                <a:srgbClr val="3D9DE4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800" dirty="0">
                <a:solidFill>
                  <a:srgbClr val="FFFFFF">
                    <a:lumMod val="7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cxnSp>
          <p:nvCxnSpPr>
            <p:cNvPr id="94" name="꺾인 연결선 93"/>
            <p:cNvCxnSpPr>
              <a:stCxn id="91" idx="3"/>
              <a:endCxn id="95" idx="1"/>
            </p:cNvCxnSpPr>
            <p:nvPr/>
          </p:nvCxnSpPr>
          <p:spPr>
            <a:xfrm>
              <a:off x="6988175" y="3358515"/>
              <a:ext cx="1512570" cy="389890"/>
            </a:xfrm>
            <a:prstGeom prst="bentConnector3">
              <a:avLst>
                <a:gd name="adj1" fmla="val 49977"/>
              </a:avLst>
            </a:prstGeom>
            <a:ln w="12700" cap="flat" cmpd="sng">
              <a:solidFill>
                <a:srgbClr val="3D9DE4">
                  <a:alpha val="100000"/>
                </a:srgbClr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직사각형 94"/>
            <p:cNvSpPr>
              <a:spLocks/>
            </p:cNvSpPr>
            <p:nvPr/>
          </p:nvSpPr>
          <p:spPr>
            <a:xfrm>
              <a:off x="8500110" y="3240405"/>
              <a:ext cx="2531745" cy="1014730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1" dirty="0" err="1">
                  <a:solidFill>
                    <a:srgbClr val="44546A">
                      <a:lumMod val="7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외부</a:t>
              </a:r>
              <a:r>
                <a:rPr lang="en-US" altLang="ko-KR" sz="1600" b="1" dirty="0">
                  <a:solidFill>
                    <a:srgbClr val="44546A">
                      <a:lumMod val="7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DB </a:t>
              </a:r>
              <a:r>
                <a:rPr lang="en-US" altLang="ko-KR" sz="1600" b="1" dirty="0" err="1">
                  <a:solidFill>
                    <a:srgbClr val="44546A">
                      <a:lumMod val="7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연동</a:t>
              </a:r>
              <a:r>
                <a:rPr lang="en-US" altLang="ko-KR" sz="1600" b="1" dirty="0">
                  <a:solidFill>
                    <a:srgbClr val="44546A">
                      <a:lumMod val="7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2차</a:t>
              </a:r>
              <a:endParaRPr lang="ko-KR" altLang="en-US" sz="1600" b="1" dirty="0">
                <a:solidFill>
                  <a:srgbClr val="44546A">
                    <a:lumMod val="7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Local DB </a:t>
              </a:r>
              <a:r>
                <a:rPr lang="en-US" altLang="ko-KR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Arial" charset="0"/>
                  <a:ea typeface="Arial" charset="0"/>
                </a:rPr>
                <a:t>→</a:t>
              </a:r>
              <a:r>
                <a:rPr lang="en-US" altLang="ko-KR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400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외부</a:t>
              </a:r>
              <a:r>
                <a:rPr lang="en-US" altLang="ko-KR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400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DB로</a:t>
              </a:r>
              <a:r>
                <a:rPr lang="en-US" altLang="ko-KR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400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연동</a:t>
              </a:r>
              <a:endParaRPr lang="ko-KR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000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연동</a:t>
              </a:r>
              <a:r>
                <a:rPr lang="en-US" altLang="ko-KR" sz="10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및 </a:t>
              </a:r>
              <a:r>
                <a:rPr lang="en-US" altLang="ko-KR" sz="1000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테스트</a:t>
              </a:r>
              <a:r>
                <a:rPr lang="en-US" altLang="ko-KR" sz="10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000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작업</a:t>
              </a:r>
              <a:r>
                <a:rPr lang="en-US" altLang="ko-KR" sz="10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000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완료</a:t>
              </a:r>
              <a:r>
                <a:rPr lang="en-US" altLang="ko-KR" sz="10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endParaRPr lang="ko-KR" altLang="en-US" sz="1000" dirty="0">
                <a:solidFill>
                  <a:srgbClr val="000000">
                    <a:lumMod val="65000"/>
                    <a:lumOff val="3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878965" y="3648075"/>
            <a:ext cx="5109845" cy="2436205"/>
            <a:chOff x="1878965" y="3648075"/>
            <a:chExt cx="5109845" cy="2436205"/>
          </a:xfrm>
        </p:grpSpPr>
        <p:sp>
          <p:nvSpPr>
            <p:cNvPr id="92" name="모서리가 둥근 직사각형 91"/>
            <p:cNvSpPr>
              <a:spLocks/>
            </p:cNvSpPr>
            <p:nvPr/>
          </p:nvSpPr>
          <p:spPr>
            <a:xfrm>
              <a:off x="2326640" y="3648075"/>
              <a:ext cx="4662170" cy="387350"/>
            </a:xfrm>
            <a:prstGeom prst="roundRect">
              <a:avLst>
                <a:gd name="adj" fmla="val 50000"/>
              </a:avLst>
            </a:prstGeom>
            <a:noFill/>
            <a:ln w="38100" cap="flat" cmpd="sng">
              <a:solidFill>
                <a:srgbClr val="3D9DE4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800" dirty="0">
                <a:solidFill>
                  <a:srgbClr val="FFFFFF">
                    <a:lumMod val="7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cxnSp>
          <p:nvCxnSpPr>
            <p:cNvPr id="96" name="꺾인 연결선 95"/>
            <p:cNvCxnSpPr>
              <a:stCxn id="92" idx="1"/>
              <a:endCxn id="97" idx="1"/>
            </p:cNvCxnSpPr>
            <p:nvPr/>
          </p:nvCxnSpPr>
          <p:spPr>
            <a:xfrm rot="10800000" flipV="1">
              <a:off x="1878966" y="3841750"/>
              <a:ext cx="447675" cy="1863580"/>
            </a:xfrm>
            <a:prstGeom prst="bentConnector3">
              <a:avLst>
                <a:gd name="adj1" fmla="val 151064"/>
              </a:avLst>
            </a:prstGeom>
            <a:ln w="12700" cap="flat" cmpd="sng">
              <a:solidFill>
                <a:srgbClr val="3D9DE4">
                  <a:alpha val="100000"/>
                </a:srgbClr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직사각형 96"/>
            <p:cNvSpPr>
              <a:spLocks/>
            </p:cNvSpPr>
            <p:nvPr/>
          </p:nvSpPr>
          <p:spPr>
            <a:xfrm>
              <a:off x="1878965" y="5326380"/>
              <a:ext cx="4695825" cy="757900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1" dirty="0">
                  <a:solidFill>
                    <a:srgbClr val="44546A">
                      <a:lumMod val="7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FE &amp; BE </a:t>
              </a:r>
              <a:r>
                <a:rPr lang="en-US" altLang="ko-KR" sz="1600" b="1" dirty="0" err="1">
                  <a:solidFill>
                    <a:srgbClr val="44546A">
                      <a:lumMod val="7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추가기능</a:t>
              </a:r>
              <a:r>
                <a:rPr lang="en-US" altLang="ko-KR" sz="1600" b="1" dirty="0">
                  <a:solidFill>
                    <a:srgbClr val="44546A">
                      <a:lumMod val="7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600" b="1" dirty="0" err="1">
                  <a:solidFill>
                    <a:srgbClr val="44546A">
                      <a:lumMod val="7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구현</a:t>
              </a:r>
              <a:r>
                <a:rPr lang="en-US" altLang="ko-KR" sz="1600" b="1" dirty="0">
                  <a:solidFill>
                    <a:srgbClr val="44546A">
                      <a:lumMod val="7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및 </a:t>
              </a:r>
              <a:r>
                <a:rPr lang="en-US" altLang="ko-KR" sz="1600" b="1" dirty="0" err="1">
                  <a:solidFill>
                    <a:srgbClr val="44546A">
                      <a:lumMod val="7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테스트</a:t>
              </a:r>
              <a:endParaRPr lang="ko-KR" altLang="en-US" sz="1600" b="1" dirty="0">
                <a:solidFill>
                  <a:srgbClr val="44546A">
                    <a:lumMod val="7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진행중인</a:t>
              </a:r>
              <a:r>
                <a:rPr lang="en-US" altLang="ko-KR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400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이벤트</a:t>
              </a:r>
              <a:r>
                <a:rPr lang="en-US" altLang="ko-KR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/ </a:t>
              </a:r>
              <a:r>
                <a:rPr lang="en-US" altLang="ko-KR" sz="1400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지난</a:t>
              </a:r>
              <a:r>
                <a:rPr lang="en-US" altLang="ko-KR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400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이벤트</a:t>
              </a:r>
              <a:r>
                <a:rPr lang="en-US" altLang="ko-KR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400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페이지</a:t>
              </a:r>
              <a:r>
                <a:rPr lang="en-US" altLang="ko-KR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400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개발</a:t>
              </a:r>
              <a:r>
                <a:rPr lang="en-US" altLang="ko-KR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및 </a:t>
              </a:r>
              <a:r>
                <a:rPr lang="en-US" altLang="ko-KR" sz="1400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테스트</a:t>
              </a:r>
              <a:endParaRPr lang="ko-KR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52425" y="73163"/>
            <a:ext cx="11487150" cy="841237"/>
            <a:chOff x="352425" y="73163"/>
            <a:chExt cx="11487150" cy="841237"/>
          </a:xfrm>
        </p:grpSpPr>
        <p:sp>
          <p:nvSpPr>
            <p:cNvPr id="24" name="직사각형 23"/>
            <p:cNvSpPr>
              <a:spLocks/>
            </p:cNvSpPr>
            <p:nvPr/>
          </p:nvSpPr>
          <p:spPr>
            <a:xfrm>
              <a:off x="352425" y="273021"/>
              <a:ext cx="11487150" cy="64137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lvl="0" algn="ctr" latinLnBrk="0"/>
              <a:r>
                <a:rPr lang="ko-KR" altLang="en-US" sz="2400" b="1" dirty="0">
                  <a:solidFill>
                    <a:prstClr val="black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_Pro Bold" panose="00000800000000000000" pitchFamily="50" charset="-127"/>
                </a:rPr>
                <a:t>개발 일정 </a:t>
              </a:r>
              <a:r>
                <a:rPr lang="en-US" altLang="ko-KR" b="1" dirty="0">
                  <a:solidFill>
                    <a:prstClr val="black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_Pro Bold" panose="00000800000000000000" pitchFamily="50" charset="-127"/>
                </a:rPr>
                <a:t>(2/2)</a:t>
              </a:r>
              <a:endParaRPr lang="ko-KR" altLang="en-US" sz="2400" b="1" dirty="0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25" name="모서리가 둥근 직사각형 24"/>
            <p:cNvSpPr>
              <a:spLocks/>
            </p:cNvSpPr>
            <p:nvPr/>
          </p:nvSpPr>
          <p:spPr>
            <a:xfrm>
              <a:off x="4563357" y="73163"/>
              <a:ext cx="3065286" cy="288745"/>
            </a:xfrm>
            <a:prstGeom prst="roundRect">
              <a:avLst/>
            </a:prstGeom>
            <a:solidFill>
              <a:srgbClr val="00B050"/>
            </a:solidFill>
          </p:spPr>
          <p:txBody>
            <a:bodyPr vert="horz" wrap="none" lIns="91440" tIns="45720" rIns="91440" bIns="45720" numCol="1" anchor="ctr">
              <a:noAutofit/>
            </a:bodyPr>
            <a:lstStyle/>
            <a:p>
              <a:pPr algn="ctr" latinLnBrk="0"/>
              <a:r>
                <a:rPr lang="ko-KR" altLang="en-US" sz="12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 </a:t>
              </a:r>
              <a:r>
                <a:rPr lang="ko-KR" altLang="en-US" sz="1200" b="1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로</a:t>
              </a:r>
              <a:r>
                <a:rPr lang="ko-KR" altLang="en-US" sz="12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나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326641" y="4130675"/>
            <a:ext cx="9297035" cy="1182926"/>
            <a:chOff x="2326641" y="4130675"/>
            <a:chExt cx="9297035" cy="1182926"/>
          </a:xfrm>
        </p:grpSpPr>
        <p:sp>
          <p:nvSpPr>
            <p:cNvPr id="93" name="모서리가 둥근 직사각형 92"/>
            <p:cNvSpPr>
              <a:spLocks/>
            </p:cNvSpPr>
            <p:nvPr/>
          </p:nvSpPr>
          <p:spPr>
            <a:xfrm>
              <a:off x="2326641" y="4130675"/>
              <a:ext cx="4662170" cy="877570"/>
            </a:xfrm>
            <a:prstGeom prst="roundRect">
              <a:avLst>
                <a:gd name="adj" fmla="val 50000"/>
              </a:avLst>
            </a:prstGeom>
            <a:noFill/>
            <a:ln w="38100" cap="flat" cmpd="sng">
              <a:solidFill>
                <a:srgbClr val="3D9DE4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800" dirty="0">
                <a:solidFill>
                  <a:srgbClr val="FFFFFF">
                    <a:lumMod val="7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cxnSp>
          <p:nvCxnSpPr>
            <p:cNvPr id="26" name="꺾인 연결선 25"/>
            <p:cNvCxnSpPr>
              <a:stCxn id="93" idx="3"/>
              <a:endCxn id="27" idx="1"/>
            </p:cNvCxnSpPr>
            <p:nvPr/>
          </p:nvCxnSpPr>
          <p:spPr>
            <a:xfrm>
              <a:off x="6988811" y="4569460"/>
              <a:ext cx="2103120" cy="190143"/>
            </a:xfrm>
            <a:prstGeom prst="bentConnector3">
              <a:avLst>
                <a:gd name="adj1" fmla="val 50000"/>
              </a:avLst>
            </a:prstGeom>
            <a:ln w="12700" cap="flat" cmpd="sng">
              <a:solidFill>
                <a:srgbClr val="3D9DE4">
                  <a:alpha val="100000"/>
                </a:srgbClr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/>
            <p:cNvSpPr>
              <a:spLocks/>
            </p:cNvSpPr>
            <p:nvPr/>
          </p:nvSpPr>
          <p:spPr>
            <a:xfrm>
              <a:off x="9091931" y="4205605"/>
              <a:ext cx="2531745" cy="1107996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600" b="1" dirty="0">
                  <a:solidFill>
                    <a:srgbClr val="44546A">
                      <a:lumMod val="7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개발 마무리</a:t>
              </a:r>
              <a:endParaRPr lang="en-US" altLang="ko-KR" sz="1600" b="1" dirty="0">
                <a:solidFill>
                  <a:srgbClr val="44546A">
                    <a:lumMod val="7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전체 페이지 개발 마무리</a:t>
              </a:r>
              <a:r>
                <a:rPr lang="en-US" altLang="ko-KR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Jenkins load</a:t>
              </a:r>
              <a:endParaRPr lang="ko-KR" altLang="en-US" sz="1000" dirty="0">
                <a:solidFill>
                  <a:srgbClr val="000000">
                    <a:lumMod val="65000"/>
                    <a:lumOff val="3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653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981201" y="1984055"/>
            <a:ext cx="8229600" cy="2392287"/>
            <a:chOff x="3956527" y="2356574"/>
            <a:chExt cx="6155055" cy="1789232"/>
          </a:xfrm>
        </p:grpSpPr>
        <p:sp>
          <p:nvSpPr>
            <p:cNvPr id="5" name="직사각형 4"/>
            <p:cNvSpPr>
              <a:spLocks/>
            </p:cNvSpPr>
            <p:nvPr/>
          </p:nvSpPr>
          <p:spPr>
            <a:xfrm>
              <a:off x="3956527" y="2601280"/>
              <a:ext cx="6155055" cy="1544526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4400" b="1" dirty="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_Pro Bold" panose="00000800000000000000" pitchFamily="50" charset="-127"/>
                </a:rPr>
                <a:t>시연</a:t>
              </a:r>
            </a:p>
          </p:txBody>
        </p:sp>
        <p:sp>
          <p:nvSpPr>
            <p:cNvPr id="6" name="모서리가 둥근 직사각형 5"/>
            <p:cNvSpPr>
              <a:spLocks/>
            </p:cNvSpPr>
            <p:nvPr/>
          </p:nvSpPr>
          <p:spPr>
            <a:xfrm>
              <a:off x="4428332" y="2356574"/>
              <a:ext cx="5195570" cy="489415"/>
            </a:xfrm>
            <a:prstGeom prst="roundRect">
              <a:avLst/>
            </a:prstGeom>
            <a:solidFill>
              <a:srgbClr val="00B050"/>
            </a:solidFill>
          </p:spPr>
          <p:txBody>
            <a:bodyPr vert="horz" wrap="none" lIns="91440" tIns="45720" rIns="91440" bIns="45720" numCol="1" anchor="ctr">
              <a:noAutofit/>
            </a:bodyPr>
            <a:lstStyle/>
            <a:p>
              <a:pPr algn="ctr" latinLnBrk="0"/>
              <a:r>
                <a:rPr lang="ko-KR" altLang="en-US" sz="24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 </a:t>
              </a:r>
              <a:r>
                <a:rPr lang="ko-KR" altLang="en-US" sz="2400" b="1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로</a:t>
              </a:r>
              <a:r>
                <a:rPr lang="ko-KR" altLang="en-US" sz="24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1976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352425" y="73163"/>
            <a:ext cx="11487150" cy="841237"/>
            <a:chOff x="352425" y="73163"/>
            <a:chExt cx="11487150" cy="841237"/>
          </a:xfrm>
        </p:grpSpPr>
        <p:sp>
          <p:nvSpPr>
            <p:cNvPr id="24" name="직사각형 23"/>
            <p:cNvSpPr>
              <a:spLocks/>
            </p:cNvSpPr>
            <p:nvPr/>
          </p:nvSpPr>
          <p:spPr>
            <a:xfrm>
              <a:off x="352425" y="273021"/>
              <a:ext cx="11487150" cy="64137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lvl="0" algn="ctr" latinLnBrk="0"/>
              <a:r>
                <a:rPr lang="ko-KR" altLang="en-US" sz="2400" b="1" dirty="0">
                  <a:solidFill>
                    <a:prstClr val="black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_Pro Bold" panose="00000800000000000000" pitchFamily="50" charset="-127"/>
                </a:rPr>
                <a:t>순서도</a:t>
              </a:r>
            </a:p>
          </p:txBody>
        </p:sp>
        <p:sp>
          <p:nvSpPr>
            <p:cNvPr id="25" name="모서리가 둥근 직사각형 24"/>
            <p:cNvSpPr>
              <a:spLocks/>
            </p:cNvSpPr>
            <p:nvPr/>
          </p:nvSpPr>
          <p:spPr>
            <a:xfrm>
              <a:off x="4563357" y="73163"/>
              <a:ext cx="3065286" cy="288745"/>
            </a:xfrm>
            <a:prstGeom prst="roundRect">
              <a:avLst/>
            </a:prstGeom>
            <a:solidFill>
              <a:srgbClr val="00B050"/>
            </a:solidFill>
          </p:spPr>
          <p:txBody>
            <a:bodyPr vert="horz" wrap="none" lIns="91440" tIns="45720" rIns="91440" bIns="45720" numCol="1" anchor="ctr">
              <a:noAutofit/>
            </a:bodyPr>
            <a:lstStyle/>
            <a:p>
              <a:pPr algn="ctr" latinLnBrk="0"/>
              <a:r>
                <a:rPr lang="ko-KR" altLang="en-US" sz="12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 </a:t>
              </a:r>
              <a:r>
                <a:rPr lang="ko-KR" altLang="en-US" sz="1200" b="1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로</a:t>
              </a:r>
              <a:r>
                <a:rPr lang="ko-KR" altLang="en-US" sz="12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나</a:t>
              </a:r>
            </a:p>
          </p:txBody>
        </p:sp>
      </p:grpSp>
      <p:sp>
        <p:nvSpPr>
          <p:cNvPr id="2" name="타원 1"/>
          <p:cNvSpPr/>
          <p:nvPr/>
        </p:nvSpPr>
        <p:spPr>
          <a:xfrm>
            <a:off x="352425" y="1116447"/>
            <a:ext cx="523875" cy="52387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endParaRPr lang="ko-KR" altLang="en-US" sz="2800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0120" y="1193718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회원가입 → 로그인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352425" y="1919640"/>
            <a:ext cx="3676650" cy="922656"/>
            <a:chOff x="352425" y="1791969"/>
            <a:chExt cx="3676650" cy="922656"/>
          </a:xfrm>
        </p:grpSpPr>
        <p:sp>
          <p:nvSpPr>
            <p:cNvPr id="4" name="직사각형 3"/>
            <p:cNvSpPr/>
            <p:nvPr/>
          </p:nvSpPr>
          <p:spPr>
            <a:xfrm>
              <a:off x="738187" y="2053906"/>
              <a:ext cx="3290888" cy="66071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진행중인 이벤트</a:t>
              </a:r>
            </a:p>
          </p:txBody>
        </p:sp>
        <p:sp>
          <p:nvSpPr>
            <p:cNvPr id="27" name="타원 26"/>
            <p:cNvSpPr/>
            <p:nvPr/>
          </p:nvSpPr>
          <p:spPr>
            <a:xfrm>
              <a:off x="352425" y="1791969"/>
              <a:ext cx="523875" cy="523875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</a:t>
              </a:r>
              <a:endParaRPr lang="ko-KR" altLang="en-US" sz="28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283868" y="1919640"/>
            <a:ext cx="3633788" cy="922656"/>
            <a:chOff x="4381500" y="1791969"/>
            <a:chExt cx="3633788" cy="922656"/>
          </a:xfrm>
        </p:grpSpPr>
        <p:sp>
          <p:nvSpPr>
            <p:cNvPr id="31" name="직사각형 30"/>
            <p:cNvSpPr/>
            <p:nvPr/>
          </p:nvSpPr>
          <p:spPr>
            <a:xfrm>
              <a:off x="4767262" y="2053906"/>
              <a:ext cx="3248026" cy="66071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당첨자 확인</a:t>
              </a:r>
            </a:p>
          </p:txBody>
        </p:sp>
        <p:sp>
          <p:nvSpPr>
            <p:cNvPr id="32" name="타원 31"/>
            <p:cNvSpPr/>
            <p:nvPr/>
          </p:nvSpPr>
          <p:spPr>
            <a:xfrm>
              <a:off x="4381500" y="1791969"/>
              <a:ext cx="523875" cy="523875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</a:t>
              </a:r>
              <a:endParaRPr lang="ko-KR" altLang="en-US" sz="28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8172449" y="1919640"/>
            <a:ext cx="3667126" cy="922656"/>
            <a:chOff x="7981949" y="1791969"/>
            <a:chExt cx="3667126" cy="922656"/>
          </a:xfrm>
        </p:grpSpPr>
        <p:sp>
          <p:nvSpPr>
            <p:cNvPr id="33" name="직사각형 32"/>
            <p:cNvSpPr/>
            <p:nvPr/>
          </p:nvSpPr>
          <p:spPr>
            <a:xfrm>
              <a:off x="8367711" y="2053906"/>
              <a:ext cx="3281364" cy="66071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지난 이벤트</a:t>
              </a:r>
            </a:p>
          </p:txBody>
        </p:sp>
        <p:sp>
          <p:nvSpPr>
            <p:cNvPr id="34" name="타원 33"/>
            <p:cNvSpPr/>
            <p:nvPr/>
          </p:nvSpPr>
          <p:spPr>
            <a:xfrm>
              <a:off x="7981949" y="1791969"/>
              <a:ext cx="523875" cy="523875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</a:t>
              </a:r>
              <a:endParaRPr lang="ko-KR" altLang="en-US" sz="28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38187" y="3060385"/>
            <a:ext cx="32908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현재 진행중인 이벤트를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목록에서 확인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상품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서비스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멤버십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올레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TV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 카테고리 분류 가능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관심있는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이벤트를 클릭하여 상세 조회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신청하기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</a:t>
            </a:r>
            <a:endParaRPr lang="ko-KR" alt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669630" y="3060385"/>
            <a:ext cx="32908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응모한 이벤트 당첨여부 확인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이벤트 당첨 시 축하 팝업 생성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558211" y="3060385"/>
            <a:ext cx="32908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응모기간이 지난 이벤트 확인 가능</a:t>
            </a:r>
            <a:endParaRPr lang="ko-KR" altLang="en-US" sz="1600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3012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352425" y="73163"/>
            <a:ext cx="11487150" cy="841237"/>
            <a:chOff x="352425" y="73163"/>
            <a:chExt cx="11487150" cy="841237"/>
          </a:xfrm>
        </p:grpSpPr>
        <p:sp>
          <p:nvSpPr>
            <p:cNvPr id="24" name="직사각형 23"/>
            <p:cNvSpPr>
              <a:spLocks/>
            </p:cNvSpPr>
            <p:nvPr/>
          </p:nvSpPr>
          <p:spPr>
            <a:xfrm>
              <a:off x="352425" y="273021"/>
              <a:ext cx="11487150" cy="64137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lvl="0" algn="ctr" latinLnBrk="0"/>
              <a:r>
                <a:rPr lang="ko-KR" altLang="en-US" sz="2400" b="1" dirty="0">
                  <a:solidFill>
                    <a:prstClr val="black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_Pro Bold" panose="00000800000000000000" pitchFamily="50" charset="-127"/>
                </a:rPr>
                <a:t>시연</a:t>
              </a:r>
            </a:p>
          </p:txBody>
        </p:sp>
        <p:sp>
          <p:nvSpPr>
            <p:cNvPr id="25" name="모서리가 둥근 직사각형 24"/>
            <p:cNvSpPr>
              <a:spLocks/>
            </p:cNvSpPr>
            <p:nvPr/>
          </p:nvSpPr>
          <p:spPr>
            <a:xfrm>
              <a:off x="4563357" y="73163"/>
              <a:ext cx="3065286" cy="288745"/>
            </a:xfrm>
            <a:prstGeom prst="roundRect">
              <a:avLst/>
            </a:prstGeom>
            <a:solidFill>
              <a:srgbClr val="00B050"/>
            </a:solidFill>
          </p:spPr>
          <p:txBody>
            <a:bodyPr vert="horz" wrap="none" lIns="91440" tIns="45720" rIns="91440" bIns="45720" numCol="1" anchor="ctr">
              <a:noAutofit/>
            </a:bodyPr>
            <a:lstStyle/>
            <a:p>
              <a:pPr algn="ctr" latinLnBrk="0"/>
              <a:r>
                <a:rPr lang="ko-KR" altLang="en-US" sz="12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 </a:t>
              </a:r>
              <a:r>
                <a:rPr lang="ko-KR" altLang="en-US" sz="1200" b="1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로</a:t>
              </a:r>
              <a:r>
                <a:rPr lang="ko-KR" altLang="en-US" sz="12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나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6D0580B-9A5B-4B7D-92B2-433E92786A6D}"/>
              </a:ext>
            </a:extLst>
          </p:cNvPr>
          <p:cNvGrpSpPr/>
          <p:nvPr/>
        </p:nvGrpSpPr>
        <p:grpSpPr>
          <a:xfrm>
            <a:off x="1530036" y="-35481"/>
            <a:ext cx="9131928" cy="7595125"/>
            <a:chOff x="2759248" y="627659"/>
            <a:chExt cx="6673503" cy="6673503"/>
          </a:xfrm>
        </p:grpSpPr>
        <p:pic>
          <p:nvPicPr>
            <p:cNvPr id="10" name="그래픽 9" descr="극장">
              <a:extLst>
                <a:ext uri="{FF2B5EF4-FFF2-40B4-BE49-F238E27FC236}">
                  <a16:creationId xmlns:a16="http://schemas.microsoft.com/office/drawing/2014/main" id="{ADDB0568-9087-4F54-921C-2E0F5B8C2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59248" y="627659"/>
              <a:ext cx="6673503" cy="6673503"/>
            </a:xfrm>
            <a:prstGeom prst="rect">
              <a:avLst/>
            </a:prstGeom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ED3A6C-D4BB-48BE-933D-790AFD096A24}"/>
                </a:ext>
              </a:extLst>
            </p:cNvPr>
            <p:cNvSpPr/>
            <p:nvPr/>
          </p:nvSpPr>
          <p:spPr>
            <a:xfrm>
              <a:off x="7680771" y="4569138"/>
              <a:ext cx="707368" cy="70736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055A25D-4238-4C49-B1F5-B317F080DBEF}"/>
                </a:ext>
              </a:extLst>
            </p:cNvPr>
            <p:cNvSpPr/>
            <p:nvPr/>
          </p:nvSpPr>
          <p:spPr>
            <a:xfrm>
              <a:off x="5742315" y="4569138"/>
              <a:ext cx="707368" cy="70736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5C956C0F-1C59-4431-8CF9-F0C39C677D6F}"/>
                </a:ext>
              </a:extLst>
            </p:cNvPr>
            <p:cNvSpPr/>
            <p:nvPr/>
          </p:nvSpPr>
          <p:spPr>
            <a:xfrm>
              <a:off x="3803859" y="4569138"/>
              <a:ext cx="707368" cy="70736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사로나_이벤트">
            <a:hlinkClick r:id="" action="ppaction://media"/>
            <a:extLst>
              <a:ext uri="{FF2B5EF4-FFF2-40B4-BE49-F238E27FC236}">
                <a16:creationId xmlns:a16="http://schemas.microsoft.com/office/drawing/2014/main" id="{1C4C9287-60A3-4EC8-A378-D37D9E7170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07808" y="1067106"/>
            <a:ext cx="8389258" cy="392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322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3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981201" y="1984055"/>
            <a:ext cx="8229600" cy="2392287"/>
            <a:chOff x="3956527" y="2356574"/>
            <a:chExt cx="6155055" cy="1789232"/>
          </a:xfrm>
        </p:grpSpPr>
        <p:sp>
          <p:nvSpPr>
            <p:cNvPr id="2" name="직사각형 1"/>
            <p:cNvSpPr>
              <a:spLocks/>
            </p:cNvSpPr>
            <p:nvPr/>
          </p:nvSpPr>
          <p:spPr>
            <a:xfrm>
              <a:off x="3956527" y="2601280"/>
              <a:ext cx="6155055" cy="1544526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4400" b="1" dirty="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_Pro Bold" panose="00000800000000000000" pitchFamily="50" charset="-127"/>
                </a:rPr>
                <a:t>감사합니다 </a:t>
              </a:r>
              <a:r>
                <a:rPr lang="en-US" altLang="ko-KR" sz="4400" b="1" dirty="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_Pro Bold" panose="00000800000000000000" pitchFamily="50" charset="-127"/>
                  <a:sym typeface="Wingdings" panose="05000000000000000000" pitchFamily="2" charset="2"/>
                </a:rPr>
                <a:t></a:t>
              </a:r>
              <a:endParaRPr lang="ko-KR" altLang="en-US" sz="4400" b="1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11" name="모서리가 둥근 직사각형 10"/>
            <p:cNvSpPr>
              <a:spLocks/>
            </p:cNvSpPr>
            <p:nvPr/>
          </p:nvSpPr>
          <p:spPr>
            <a:xfrm>
              <a:off x="4428332" y="2356574"/>
              <a:ext cx="5195570" cy="489415"/>
            </a:xfrm>
            <a:prstGeom prst="roundRect">
              <a:avLst/>
            </a:prstGeom>
            <a:solidFill>
              <a:srgbClr val="00B050"/>
            </a:solidFill>
          </p:spPr>
          <p:txBody>
            <a:bodyPr vert="horz" wrap="none" lIns="91440" tIns="45720" rIns="91440" bIns="45720" numCol="1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4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2020 </a:t>
              </a:r>
              <a:r>
                <a:rPr lang="en-US" altLang="ko-KR" sz="2400" b="1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kt</a:t>
              </a:r>
              <a:r>
                <a:rPr lang="en-US" altLang="ko-KR" sz="24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ds </a:t>
              </a:r>
              <a:r>
                <a:rPr lang="en-US" altLang="ko-KR" sz="2400" b="1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신입사원</a:t>
              </a:r>
              <a:r>
                <a:rPr lang="en-US" altLang="ko-KR" sz="24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sz="24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온라인 </a:t>
              </a:r>
              <a:r>
                <a:rPr lang="en-US" altLang="ko-KR" sz="2400" b="1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프로젝트</a:t>
              </a:r>
              <a:endParaRPr lang="ko-KR" altLang="en-US" sz="24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981201" y="4447399"/>
            <a:ext cx="82296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r>
              <a:rPr lang="ko-KR" altLang="en-US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 </a:t>
            </a:r>
            <a:r>
              <a:rPr lang="en-US" altLang="ko-KR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사로나</a:t>
            </a:r>
            <a:r>
              <a:rPr lang="en-US" altLang="ko-KR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dist"/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박길준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|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홍성욱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|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김호영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|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송민재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|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유태준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|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이예은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|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이정민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|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홍다경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7718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981201" y="1984055"/>
            <a:ext cx="8229600" cy="2392287"/>
            <a:chOff x="3956527" y="2356574"/>
            <a:chExt cx="6155055" cy="1789232"/>
          </a:xfrm>
        </p:grpSpPr>
        <p:sp>
          <p:nvSpPr>
            <p:cNvPr id="2" name="직사각형 1"/>
            <p:cNvSpPr>
              <a:spLocks/>
            </p:cNvSpPr>
            <p:nvPr/>
          </p:nvSpPr>
          <p:spPr>
            <a:xfrm>
              <a:off x="3956527" y="2601280"/>
              <a:ext cx="6155055" cy="1544526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4400" b="1" dirty="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_Pro Bold" panose="00000800000000000000" pitchFamily="50" charset="-127"/>
                </a:rPr>
                <a:t>Q &amp; A</a:t>
              </a:r>
              <a:endParaRPr lang="ko-KR" altLang="en-US" sz="4400" b="1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11" name="모서리가 둥근 직사각형 10"/>
            <p:cNvSpPr>
              <a:spLocks/>
            </p:cNvSpPr>
            <p:nvPr/>
          </p:nvSpPr>
          <p:spPr>
            <a:xfrm>
              <a:off x="4428332" y="2356574"/>
              <a:ext cx="5195570" cy="489415"/>
            </a:xfrm>
            <a:prstGeom prst="roundRect">
              <a:avLst/>
            </a:prstGeom>
            <a:solidFill>
              <a:srgbClr val="00B050"/>
            </a:solidFill>
          </p:spPr>
          <p:txBody>
            <a:bodyPr vert="horz" wrap="none" lIns="91440" tIns="45720" rIns="91440" bIns="45720" numCol="1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4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2020 </a:t>
              </a:r>
              <a:r>
                <a:rPr lang="en-US" altLang="ko-KR" sz="2400" b="1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kt</a:t>
              </a:r>
              <a:r>
                <a:rPr lang="en-US" altLang="ko-KR" sz="24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ds </a:t>
              </a:r>
              <a:r>
                <a:rPr lang="en-US" altLang="ko-KR" sz="2400" b="1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신입사원</a:t>
              </a:r>
              <a:r>
                <a:rPr lang="en-US" altLang="ko-KR" sz="24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sz="24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온라인 </a:t>
              </a:r>
              <a:r>
                <a:rPr lang="en-US" altLang="ko-KR" sz="2400" b="1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프로젝트</a:t>
              </a:r>
              <a:endParaRPr lang="ko-KR" altLang="en-US" sz="24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5391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18" y="1848774"/>
            <a:ext cx="4615656" cy="4615656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323851" y="277889"/>
            <a:ext cx="3631364" cy="1055612"/>
            <a:chOff x="3956527" y="2356574"/>
            <a:chExt cx="6155055" cy="1789232"/>
          </a:xfrm>
        </p:grpSpPr>
        <p:sp>
          <p:nvSpPr>
            <p:cNvPr id="8" name="직사각형 7"/>
            <p:cNvSpPr>
              <a:spLocks/>
            </p:cNvSpPr>
            <p:nvPr/>
          </p:nvSpPr>
          <p:spPr>
            <a:xfrm>
              <a:off x="3956527" y="2601280"/>
              <a:ext cx="6155055" cy="1544526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200" b="1" dirty="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_Pro Bold" panose="00000800000000000000" pitchFamily="50" charset="-127"/>
                </a:rPr>
                <a:t>CONTENTS</a:t>
              </a:r>
              <a:endParaRPr lang="ko-KR" altLang="en-US" sz="3200" b="1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9" name="모서리가 둥근 직사각형 8"/>
            <p:cNvSpPr>
              <a:spLocks/>
            </p:cNvSpPr>
            <p:nvPr/>
          </p:nvSpPr>
          <p:spPr>
            <a:xfrm>
              <a:off x="4428332" y="2356574"/>
              <a:ext cx="5195570" cy="489415"/>
            </a:xfrm>
            <a:prstGeom prst="roundRect">
              <a:avLst/>
            </a:prstGeom>
            <a:solidFill>
              <a:srgbClr val="00B050"/>
            </a:solidFill>
          </p:spPr>
          <p:txBody>
            <a:bodyPr vert="horz" wrap="none" lIns="91440" tIns="45720" rIns="91440" bIns="45720" numCol="1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2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 </a:t>
              </a:r>
              <a:r>
                <a:rPr lang="ko-KR" altLang="en-US" sz="1200" b="1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로</a:t>
              </a:r>
              <a:r>
                <a:rPr lang="ko-KR" altLang="en-US" sz="12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나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539224" y="1028334"/>
            <a:ext cx="2556318" cy="4801332"/>
            <a:chOff x="6167749" y="1389197"/>
            <a:chExt cx="2556318" cy="4801332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5F3866A8-1549-40A7-B113-1DEDEFD78F07}"/>
                </a:ext>
              </a:extLst>
            </p:cNvPr>
            <p:cNvGrpSpPr/>
            <p:nvPr/>
          </p:nvGrpSpPr>
          <p:grpSpPr>
            <a:xfrm>
              <a:off x="6167750" y="1389197"/>
              <a:ext cx="2206862" cy="773814"/>
              <a:chOff x="1091853" y="1899307"/>
              <a:chExt cx="1335675" cy="468343"/>
            </a:xfrm>
          </p:grpSpPr>
          <p:sp>
            <p:nvSpPr>
              <p:cNvPr id="72" name="TextBox 2">
                <a:extLst>
                  <a:ext uri="{FF2B5EF4-FFF2-40B4-BE49-F238E27FC236}">
                    <a16:creationId xmlns:a16="http://schemas.microsoft.com/office/drawing/2014/main" id="{B97633C1-3DD2-426A-8F6B-71270E332CA9}"/>
                  </a:ext>
                </a:extLst>
              </p:cNvPr>
              <p:cNvSpPr txBox="1"/>
              <p:nvPr/>
            </p:nvSpPr>
            <p:spPr>
              <a:xfrm>
                <a:off x="1614308" y="1956515"/>
                <a:ext cx="813220" cy="353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919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838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6757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5677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4596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3515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52434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31353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57838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3200" b="1" i="0" u="none" strike="noStrike" kern="1200" cap="none" spc="-150" normalizeH="0" baseline="0" noProof="0" dirty="0">
                    <a:ln>
                      <a:noFill/>
                    </a:ln>
                    <a:gradFill>
                      <a:gsLst>
                        <a:gs pos="0">
                          <a:sysClr val="windowText" lastClr="000000">
                            <a:lumMod val="85000"/>
                            <a:lumOff val="15000"/>
                          </a:sysClr>
                        </a:gs>
                        <a:gs pos="98000">
                          <a:sysClr val="windowText" lastClr="000000">
                            <a:lumMod val="85000"/>
                            <a:lumOff val="15000"/>
                          </a:sys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KoPubWorld돋움체_Pro Bold" panose="00000800000000000000" pitchFamily="50" charset="-127"/>
                  </a:rPr>
                  <a:t>팀 소개</a:t>
                </a: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093762EA-416E-4FBA-BA42-CC9937F9EF4A}"/>
                  </a:ext>
                </a:extLst>
              </p:cNvPr>
              <p:cNvSpPr/>
              <p:nvPr/>
            </p:nvSpPr>
            <p:spPr>
              <a:xfrm>
                <a:off x="1091853" y="1899307"/>
                <a:ext cx="468346" cy="468343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78919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57838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36757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15677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94596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873515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352434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31353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57838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KoPubWorld돋움체_Pro Bold" panose="00000800000000000000" pitchFamily="50" charset="-127"/>
                  </a:rPr>
                  <a:t>Ⅰ</a:t>
                </a:r>
                <a:endParaRPr kumimoji="0" lang="ko-KR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_Pro Bold" panose="00000800000000000000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75024416-750E-4C0D-8886-DB8CA3854CE8}"/>
                </a:ext>
              </a:extLst>
            </p:cNvPr>
            <p:cNvGrpSpPr/>
            <p:nvPr/>
          </p:nvGrpSpPr>
          <p:grpSpPr>
            <a:xfrm>
              <a:off x="6167750" y="2731703"/>
              <a:ext cx="2556317" cy="773814"/>
              <a:chOff x="1091853" y="1899307"/>
              <a:chExt cx="1547179" cy="468343"/>
            </a:xfrm>
          </p:grpSpPr>
          <p:sp>
            <p:nvSpPr>
              <p:cNvPr id="68" name="TextBox 7">
                <a:extLst>
                  <a:ext uri="{FF2B5EF4-FFF2-40B4-BE49-F238E27FC236}">
                    <a16:creationId xmlns:a16="http://schemas.microsoft.com/office/drawing/2014/main" id="{7D9DA2A1-CEEA-40A8-8AB9-67414F50E0CD}"/>
                  </a:ext>
                </a:extLst>
              </p:cNvPr>
              <p:cNvSpPr txBox="1"/>
              <p:nvPr/>
            </p:nvSpPr>
            <p:spPr>
              <a:xfrm>
                <a:off x="1614309" y="1956515"/>
                <a:ext cx="1024723" cy="353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919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838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6757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5677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4596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3515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52434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31353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57838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3200" b="1" i="0" u="none" strike="noStrike" kern="1200" cap="none" spc="-150" normalizeH="0" baseline="0" noProof="0" dirty="0">
                    <a:ln>
                      <a:noFill/>
                    </a:ln>
                    <a:gradFill>
                      <a:gsLst>
                        <a:gs pos="0">
                          <a:sysClr val="windowText" lastClr="000000">
                            <a:lumMod val="85000"/>
                            <a:lumOff val="15000"/>
                          </a:sysClr>
                        </a:gs>
                        <a:gs pos="98000">
                          <a:sysClr val="windowText" lastClr="000000">
                            <a:lumMod val="85000"/>
                            <a:lumOff val="15000"/>
                          </a:sys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KoPubWorld돋움체_Pro Bold" panose="00000800000000000000" pitchFamily="50" charset="-127"/>
                  </a:rPr>
                  <a:t>개발 환경</a:t>
                </a: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A4CDD1B-075C-49C7-8953-5230A0A0EB96}"/>
                  </a:ext>
                </a:extLst>
              </p:cNvPr>
              <p:cNvSpPr/>
              <p:nvPr/>
            </p:nvSpPr>
            <p:spPr>
              <a:xfrm>
                <a:off x="1091853" y="1899307"/>
                <a:ext cx="468346" cy="468343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78919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57838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36757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15677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94596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873515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352434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31353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ko-KR" sz="3200" b="1" dirty="0">
                    <a:solidFill>
                      <a:srgbClr val="002060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KoPubWorld돋움체_Pro Bold" panose="00000800000000000000" pitchFamily="50" charset="-127"/>
                  </a:rPr>
                  <a:t>Ⅱ</a:t>
                </a:r>
                <a:endParaRPr lang="ko-KR" altLang="en-US" sz="3200" b="1" dirty="0">
                  <a:solidFill>
                    <a:srgbClr val="00206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_Pro Bold" panose="00000800000000000000" pitchFamily="50" charset="-127"/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58103E6E-71D5-429F-A6C7-01702C948C58}"/>
                </a:ext>
              </a:extLst>
            </p:cNvPr>
            <p:cNvGrpSpPr/>
            <p:nvPr/>
          </p:nvGrpSpPr>
          <p:grpSpPr>
            <a:xfrm>
              <a:off x="6167750" y="4074209"/>
              <a:ext cx="2556312" cy="773814"/>
              <a:chOff x="1091853" y="1899307"/>
              <a:chExt cx="1547176" cy="468343"/>
            </a:xfrm>
          </p:grpSpPr>
          <p:sp>
            <p:nvSpPr>
              <p:cNvPr id="64" name="TextBox 12">
                <a:extLst>
                  <a:ext uri="{FF2B5EF4-FFF2-40B4-BE49-F238E27FC236}">
                    <a16:creationId xmlns:a16="http://schemas.microsoft.com/office/drawing/2014/main" id="{98ACAD87-0A54-4726-8A8E-40EF7B1D174F}"/>
                  </a:ext>
                </a:extLst>
              </p:cNvPr>
              <p:cNvSpPr txBox="1"/>
              <p:nvPr/>
            </p:nvSpPr>
            <p:spPr>
              <a:xfrm>
                <a:off x="1614306" y="1956515"/>
                <a:ext cx="1024723" cy="353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919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838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6757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5677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4596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3515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52434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31353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57838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3200" b="1" i="0" u="none" strike="noStrike" kern="1200" cap="none" spc="-150" normalizeH="0" baseline="0" noProof="0" dirty="0">
                    <a:ln>
                      <a:noFill/>
                    </a:ln>
                    <a:gradFill>
                      <a:gsLst>
                        <a:gs pos="0">
                          <a:sysClr val="windowText" lastClr="000000">
                            <a:lumMod val="85000"/>
                            <a:lumOff val="15000"/>
                          </a:sysClr>
                        </a:gs>
                        <a:gs pos="98000">
                          <a:sysClr val="windowText" lastClr="000000">
                            <a:lumMod val="85000"/>
                            <a:lumOff val="15000"/>
                          </a:sys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KoPubWorld돋움체_Pro Bold" panose="00000800000000000000" pitchFamily="50" charset="-127"/>
                  </a:rPr>
                  <a:t>개발 일정</a:t>
                </a: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B602EC37-8A5B-4E77-AF6B-23B72B4527C9}"/>
                  </a:ext>
                </a:extLst>
              </p:cNvPr>
              <p:cNvSpPr/>
              <p:nvPr/>
            </p:nvSpPr>
            <p:spPr>
              <a:xfrm>
                <a:off x="1091853" y="1899307"/>
                <a:ext cx="468346" cy="468343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78919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57838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36757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15677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94596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873515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352434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31353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ko-KR" sz="3200" b="1" dirty="0">
                    <a:solidFill>
                      <a:srgbClr val="002060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KoPubWorld돋움체_Pro Bold" panose="00000800000000000000" pitchFamily="50" charset="-127"/>
                  </a:rPr>
                  <a:t>Ⅲ</a:t>
                </a:r>
                <a:endParaRPr lang="ko-KR" altLang="en-US" sz="3200" b="1" dirty="0">
                  <a:solidFill>
                    <a:srgbClr val="00206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_Pro Bold" panose="00000800000000000000" pitchFamily="50" charset="-127"/>
                </a:endParaRP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99DD59FE-98F8-4BF9-AE84-37842E1DBA23}"/>
                </a:ext>
              </a:extLst>
            </p:cNvPr>
            <p:cNvGrpSpPr/>
            <p:nvPr/>
          </p:nvGrpSpPr>
          <p:grpSpPr>
            <a:xfrm>
              <a:off x="6167749" y="5416715"/>
              <a:ext cx="1746796" cy="773814"/>
              <a:chOff x="1091853" y="1899307"/>
              <a:chExt cx="1057229" cy="468343"/>
            </a:xfrm>
          </p:grpSpPr>
          <p:sp>
            <p:nvSpPr>
              <p:cNvPr id="60" name="TextBox 17">
                <a:extLst>
                  <a:ext uri="{FF2B5EF4-FFF2-40B4-BE49-F238E27FC236}">
                    <a16:creationId xmlns:a16="http://schemas.microsoft.com/office/drawing/2014/main" id="{E7F8EAAE-3200-4B7C-9426-4DEE1149E35D}"/>
                  </a:ext>
                </a:extLst>
              </p:cNvPr>
              <p:cNvSpPr txBox="1"/>
              <p:nvPr/>
            </p:nvSpPr>
            <p:spPr>
              <a:xfrm>
                <a:off x="1614308" y="1956515"/>
                <a:ext cx="534774" cy="353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919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838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6757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5677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4596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3515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52434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31353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57838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3200" b="1" i="0" u="none" strike="noStrike" kern="1200" cap="none" spc="-150" normalizeH="0" baseline="0" noProof="0" dirty="0">
                    <a:ln>
                      <a:noFill/>
                    </a:ln>
                    <a:gradFill>
                      <a:gsLst>
                        <a:gs pos="0">
                          <a:sysClr val="windowText" lastClr="000000">
                            <a:lumMod val="85000"/>
                            <a:lumOff val="15000"/>
                          </a:sysClr>
                        </a:gs>
                        <a:gs pos="98000">
                          <a:sysClr val="windowText" lastClr="000000">
                            <a:lumMod val="85000"/>
                            <a:lumOff val="15000"/>
                          </a:sys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KoPubWorld돋움체_Pro Bold" panose="00000800000000000000" pitchFamily="50" charset="-127"/>
                  </a:rPr>
                  <a:t>시연</a:t>
                </a: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27C68619-5612-49F8-80A4-6473998FDEF1}"/>
                  </a:ext>
                </a:extLst>
              </p:cNvPr>
              <p:cNvSpPr/>
              <p:nvPr/>
            </p:nvSpPr>
            <p:spPr>
              <a:xfrm>
                <a:off x="1091853" y="1899307"/>
                <a:ext cx="468346" cy="468343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78919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57838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36757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15677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94596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873515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352434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31353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ko-KR" sz="3200" b="1" dirty="0">
                    <a:solidFill>
                      <a:srgbClr val="002060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KoPubWorld돋움체_Pro Bold" panose="00000800000000000000" pitchFamily="50" charset="-127"/>
                  </a:rPr>
                  <a:t>Ⅳ</a:t>
                </a:r>
                <a:endParaRPr lang="ko-KR" altLang="en-US" sz="3200" b="1" dirty="0">
                  <a:solidFill>
                    <a:srgbClr val="00206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_Pro Bold" panose="00000800000000000000" pitchFamily="50" charset="-127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C:/Users/parkgiljune/AppData/Roaming/PolarisOffice/ETemp/22520_22533672/fImage612886516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014729"/>
            <a:ext cx="11487150" cy="5481321"/>
          </a:xfrm>
          <a:prstGeom prst="rect">
            <a:avLst/>
          </a:prstGeom>
          <a:noFill/>
        </p:spPr>
      </p:pic>
      <p:sp>
        <p:nvSpPr>
          <p:cNvPr id="7" name="직사각형 6"/>
          <p:cNvSpPr>
            <a:spLocks/>
          </p:cNvSpPr>
          <p:nvPr/>
        </p:nvSpPr>
        <p:spPr>
          <a:xfrm>
            <a:off x="352425" y="273021"/>
            <a:ext cx="11487150" cy="641379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_Pro Bold" panose="00000800000000000000" pitchFamily="50" charset="-127"/>
              </a:rPr>
              <a:t>kt.com &gt; </a:t>
            </a:r>
            <a:r>
              <a:rPr lang="ko-KR" altLang="en-US" sz="2400" b="1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_Pro Bold" panose="00000800000000000000" pitchFamily="50" charset="-127"/>
              </a:rPr>
              <a:t>이벤트</a:t>
            </a:r>
          </a:p>
        </p:txBody>
      </p:sp>
    </p:spTree>
    <p:extLst>
      <p:ext uri="{BB962C8B-B14F-4D97-AF65-F5344CB8AC3E}">
        <p14:creationId xmlns:p14="http://schemas.microsoft.com/office/powerpoint/2010/main" val="859430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981201" y="1984055"/>
            <a:ext cx="8229600" cy="2392287"/>
            <a:chOff x="3956527" y="2356574"/>
            <a:chExt cx="6155055" cy="1789232"/>
          </a:xfrm>
        </p:grpSpPr>
        <p:sp>
          <p:nvSpPr>
            <p:cNvPr id="5" name="직사각형 4"/>
            <p:cNvSpPr>
              <a:spLocks/>
            </p:cNvSpPr>
            <p:nvPr/>
          </p:nvSpPr>
          <p:spPr>
            <a:xfrm>
              <a:off x="3956527" y="2601280"/>
              <a:ext cx="6155055" cy="1544526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4400" b="1" dirty="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_Pro Bold" panose="00000800000000000000" pitchFamily="50" charset="-127"/>
                </a:rPr>
                <a:t>팀 소개</a:t>
              </a:r>
            </a:p>
          </p:txBody>
        </p:sp>
        <p:sp>
          <p:nvSpPr>
            <p:cNvPr id="6" name="모서리가 둥근 직사각형 5"/>
            <p:cNvSpPr>
              <a:spLocks/>
            </p:cNvSpPr>
            <p:nvPr/>
          </p:nvSpPr>
          <p:spPr>
            <a:xfrm>
              <a:off x="4428332" y="2356574"/>
              <a:ext cx="5195570" cy="489415"/>
            </a:xfrm>
            <a:prstGeom prst="roundRect">
              <a:avLst/>
            </a:prstGeom>
            <a:solidFill>
              <a:srgbClr val="00B050"/>
            </a:solidFill>
          </p:spPr>
          <p:txBody>
            <a:bodyPr vert="horz" wrap="none" lIns="91440" tIns="45720" rIns="91440" bIns="45720" numCol="1" anchor="ctr">
              <a:noAutofit/>
            </a:bodyPr>
            <a:lstStyle/>
            <a:p>
              <a:pPr algn="ctr" latinLnBrk="0"/>
              <a:r>
                <a:rPr lang="ko-KR" altLang="en-US" sz="24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 </a:t>
              </a:r>
              <a:r>
                <a:rPr lang="ko-KR" altLang="en-US" sz="2400" b="1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로</a:t>
              </a:r>
              <a:r>
                <a:rPr lang="ko-KR" altLang="en-US" sz="24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1567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 descr="C:/Users/parkgiljune/AppData/Roaming/PolarisOffice/ETemp/22520_22533672/fImage16451384438467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76"/>
          <a:stretch/>
        </p:blipFill>
        <p:spPr>
          <a:xfrm>
            <a:off x="352424" y="1014729"/>
            <a:ext cx="5754875" cy="4100196"/>
          </a:xfrm>
          <a:prstGeom prst="rect">
            <a:avLst/>
          </a:prstGeom>
          <a:noFill/>
        </p:spPr>
      </p:pic>
      <p:grpSp>
        <p:nvGrpSpPr>
          <p:cNvPr id="2" name="그룹 1"/>
          <p:cNvGrpSpPr/>
          <p:nvPr/>
        </p:nvGrpSpPr>
        <p:grpSpPr>
          <a:xfrm>
            <a:off x="352425" y="73163"/>
            <a:ext cx="11487150" cy="841237"/>
            <a:chOff x="352425" y="73163"/>
            <a:chExt cx="11487150" cy="841237"/>
          </a:xfrm>
        </p:grpSpPr>
        <p:sp>
          <p:nvSpPr>
            <p:cNvPr id="14" name="직사각형 13"/>
            <p:cNvSpPr>
              <a:spLocks/>
            </p:cNvSpPr>
            <p:nvPr/>
          </p:nvSpPr>
          <p:spPr>
            <a:xfrm>
              <a:off x="352425" y="273021"/>
              <a:ext cx="11487150" cy="64137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b="1" dirty="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_Pro Bold" panose="00000800000000000000" pitchFamily="50" charset="-127"/>
                </a:rPr>
                <a:t>팀원 소개</a:t>
              </a:r>
            </a:p>
          </p:txBody>
        </p:sp>
        <p:sp>
          <p:nvSpPr>
            <p:cNvPr id="15" name="모서리가 둥근 직사각형 14"/>
            <p:cNvSpPr>
              <a:spLocks/>
            </p:cNvSpPr>
            <p:nvPr/>
          </p:nvSpPr>
          <p:spPr>
            <a:xfrm>
              <a:off x="4563357" y="73163"/>
              <a:ext cx="3065286" cy="288745"/>
            </a:xfrm>
            <a:prstGeom prst="roundRect">
              <a:avLst/>
            </a:prstGeom>
            <a:solidFill>
              <a:srgbClr val="00B050"/>
            </a:solidFill>
          </p:spPr>
          <p:txBody>
            <a:bodyPr vert="horz" wrap="none" lIns="91440" tIns="45720" rIns="91440" bIns="45720" numCol="1" anchor="ctr">
              <a:noAutofit/>
            </a:bodyPr>
            <a:lstStyle/>
            <a:p>
              <a:pPr algn="ctr" latinLnBrk="0"/>
              <a:r>
                <a:rPr lang="ko-KR" altLang="en-US" sz="12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 </a:t>
              </a:r>
              <a:r>
                <a:rPr lang="ko-KR" altLang="en-US" sz="1200" b="1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로</a:t>
              </a:r>
              <a:r>
                <a:rPr lang="ko-KR" altLang="en-US" sz="12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나</a:t>
              </a:r>
            </a:p>
          </p:txBody>
        </p:sp>
      </p:grp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534125"/>
              </p:ext>
            </p:extLst>
          </p:nvPr>
        </p:nvGraphicFramePr>
        <p:xfrm>
          <a:off x="6165850" y="1014729"/>
          <a:ext cx="5673726" cy="55003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7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84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1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이름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F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F6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역할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F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F6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소속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002F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F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박길준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PM</a:t>
                      </a:r>
                      <a:r>
                        <a:rPr lang="en-US" altLang="ko-KR" sz="1400" baseline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 BE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고객서비스본부</a:t>
                      </a:r>
                      <a:endParaRPr lang="en-US" altLang="ko-KR" sz="11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고객담당 </a:t>
                      </a:r>
                      <a:r>
                        <a:rPr lang="ko-KR" altLang="en-US" sz="14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고객개발팀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1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홍성욱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PL, BE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신사업수행총괄</a:t>
                      </a:r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서비스수행본부</a:t>
                      </a:r>
                      <a:endParaRPr lang="en-US" altLang="ko-KR" sz="11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사업수행담당 </a:t>
                      </a:r>
                      <a:r>
                        <a:rPr lang="ko-KR" altLang="en-US" sz="1400" b="1" dirty="0" err="1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사업수행팀</a:t>
                      </a:r>
                      <a:endParaRPr lang="ko-KR" altLang="en-US" sz="1400" b="1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1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김호영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FE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신사업수행총괄</a:t>
                      </a:r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AI</a:t>
                      </a:r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융합서비스본부</a:t>
                      </a:r>
                      <a:endParaRPr lang="en-US" altLang="ko-KR" sz="11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AI</a:t>
                      </a:r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융합담당 </a:t>
                      </a:r>
                      <a:r>
                        <a:rPr lang="en-US" altLang="ko-KR" sz="14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AI</a:t>
                      </a:r>
                      <a:r>
                        <a:rPr lang="ko-KR" altLang="en-US" sz="1400" b="1" dirty="0" err="1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데이터사업팀</a:t>
                      </a:r>
                      <a:endParaRPr lang="ko-KR" altLang="en-US" sz="1400" b="1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1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송민재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FE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인프라서비스본부</a:t>
                      </a:r>
                      <a:endParaRPr lang="en-US" altLang="ko-KR" sz="11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인프라담당 </a:t>
                      </a:r>
                      <a:r>
                        <a:rPr lang="ko-KR" altLang="en-US" sz="14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고객</a:t>
                      </a:r>
                      <a:r>
                        <a:rPr lang="en-US" altLang="ko-KR" sz="14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/</a:t>
                      </a:r>
                      <a:r>
                        <a:rPr lang="ko-KR" altLang="en-US" sz="1400" b="1" dirty="0" err="1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경영인프라팀</a:t>
                      </a:r>
                      <a:endParaRPr lang="ko-KR" altLang="en-US" sz="1400" b="1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1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유태준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FE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고객서비스본부</a:t>
                      </a:r>
                      <a:endParaRPr lang="en-US" altLang="ko-KR" sz="11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 err="1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빌링담당</a:t>
                      </a:r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ko-KR" altLang="en-US" sz="1400" b="1" dirty="0" err="1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빌링운영팀</a:t>
                      </a:r>
                      <a:endParaRPr lang="ko-KR" altLang="en-US" sz="1400" b="1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1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이예은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BE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경영서비스본부</a:t>
                      </a:r>
                      <a:endParaRPr lang="en-US" altLang="ko-KR" sz="11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4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BI</a:t>
                      </a:r>
                      <a:r>
                        <a:rPr lang="ko-KR" altLang="en-US" sz="1400" b="1" dirty="0" err="1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정보서비스팀</a:t>
                      </a:r>
                      <a:endParaRPr lang="ko-KR" altLang="en-US" sz="1400" b="1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1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이정민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BE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고객서비스본부</a:t>
                      </a:r>
                      <a:endParaRPr lang="en-US" altLang="ko-KR" sz="11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CRM</a:t>
                      </a:r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담당 </a:t>
                      </a:r>
                      <a:r>
                        <a:rPr lang="en-US" altLang="ko-KR" sz="14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CRM</a:t>
                      </a:r>
                      <a:r>
                        <a:rPr lang="ko-KR" altLang="en-US" sz="1400" b="1" dirty="0" err="1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사업팀</a:t>
                      </a:r>
                      <a:endParaRPr lang="ko-KR" altLang="en-US" sz="1400" b="1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1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홍다경</a:t>
                      </a:r>
                      <a:endParaRPr lang="ko-KR" altLang="en-US" sz="1400" b="1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F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BE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F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신사업수행총괄</a:t>
                      </a:r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서비스수행본부</a:t>
                      </a:r>
                      <a:endParaRPr lang="en-US" altLang="ko-KR" sz="11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사업수행담당 </a:t>
                      </a:r>
                      <a:r>
                        <a:rPr lang="en-US" altLang="ko-KR" sz="14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Architecture </a:t>
                      </a:r>
                      <a:r>
                        <a:rPr lang="en-US" altLang="ko-KR" sz="1400" b="1" dirty="0" err="1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CoE</a:t>
                      </a:r>
                      <a:r>
                        <a:rPr lang="ko-KR" altLang="en-US" sz="14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F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20" name="그룹 19"/>
          <p:cNvGrpSpPr/>
          <p:nvPr/>
        </p:nvGrpSpPr>
        <p:grpSpPr>
          <a:xfrm>
            <a:off x="496700" y="3248025"/>
            <a:ext cx="2676525" cy="3267072"/>
            <a:chOff x="695325" y="3248025"/>
            <a:chExt cx="2676525" cy="3267072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695325" y="3248025"/>
              <a:ext cx="2676525" cy="311318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2F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914400" y="3476625"/>
              <a:ext cx="2200275" cy="2657472"/>
              <a:chOff x="352425" y="4029075"/>
              <a:chExt cx="1888133" cy="2486022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352426" y="5293366"/>
                <a:ext cx="916298" cy="1221731"/>
              </a:xfrm>
              <a:prstGeom prst="rect">
                <a:avLst/>
              </a:prstGeom>
              <a:blipFill dpi="0"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rgbClr val="002F6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1324260" y="5293366"/>
                <a:ext cx="916298" cy="1221731"/>
              </a:xfrm>
              <a:prstGeom prst="rect">
                <a:avLst/>
              </a:pr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rgbClr val="002F6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352425" y="4029075"/>
                <a:ext cx="916298" cy="1221731"/>
              </a:xfrm>
              <a:prstGeom prst="rect">
                <a:avLst/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rgbClr val="002F6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324260" y="4029075"/>
                <a:ext cx="916298" cy="1221731"/>
              </a:xfrm>
              <a:prstGeom prst="rect">
                <a:avLst/>
              </a:prstGeom>
              <a:blipFill dpi="0"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rgbClr val="002F6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1083147" y="6207320"/>
              <a:ext cx="185743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Back-End Developer</a:t>
              </a:r>
              <a:endPara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3229861" y="3248025"/>
            <a:ext cx="2676525" cy="3267072"/>
            <a:chOff x="695325" y="3248025"/>
            <a:chExt cx="2676525" cy="3267072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695325" y="3248025"/>
              <a:ext cx="2676525" cy="311318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2F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914400" y="3476625"/>
              <a:ext cx="2200275" cy="2657472"/>
              <a:chOff x="352425" y="4029075"/>
              <a:chExt cx="1888133" cy="2486022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352426" y="5293366"/>
                <a:ext cx="916298" cy="1221731"/>
              </a:xfrm>
              <a:prstGeom prst="rect">
                <a:avLst/>
              </a:prstGeom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rgbClr val="002F6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1324260" y="5293366"/>
                <a:ext cx="916298" cy="1221731"/>
              </a:xfrm>
              <a:prstGeom prst="rect">
                <a:avLst/>
              </a:prstGeom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rgbClr val="002F6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352425" y="4029075"/>
                <a:ext cx="916298" cy="1221731"/>
              </a:xfrm>
              <a:prstGeom prst="rect">
                <a:avLst/>
              </a:prstGeom>
              <a:blipFill dpi="0"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rgbClr val="002F6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1324260" y="4029075"/>
                <a:ext cx="916298" cy="1221731"/>
              </a:xfrm>
              <a:prstGeom prst="rect">
                <a:avLst/>
              </a:prstGeom>
              <a:blipFill dpi="0"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rgbClr val="002F6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1077955" y="6207320"/>
              <a:ext cx="186782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Front-End Developer</a:t>
              </a:r>
              <a:endPara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966137" y="3441502"/>
            <a:ext cx="519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FF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PM</a:t>
            </a:r>
            <a:endParaRPr lang="ko-KR" altLang="en-US" b="1" dirty="0">
              <a:solidFill>
                <a:srgbClr val="FFFF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158382" y="3441502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FF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PL</a:t>
            </a:r>
            <a:endParaRPr lang="ko-KR" altLang="en-US" b="1" dirty="0">
              <a:solidFill>
                <a:srgbClr val="FFFF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8832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52425" y="73163"/>
            <a:ext cx="11487150" cy="841237"/>
            <a:chOff x="352425" y="73163"/>
            <a:chExt cx="11487150" cy="841237"/>
          </a:xfrm>
        </p:grpSpPr>
        <p:sp>
          <p:nvSpPr>
            <p:cNvPr id="14" name="직사각형 13"/>
            <p:cNvSpPr>
              <a:spLocks/>
            </p:cNvSpPr>
            <p:nvPr/>
          </p:nvSpPr>
          <p:spPr>
            <a:xfrm>
              <a:off x="352425" y="273021"/>
              <a:ext cx="11487150" cy="64137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b="1" dirty="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_Pro Bold" panose="00000800000000000000" pitchFamily="50" charset="-127"/>
                </a:rPr>
                <a:t>회의하는 모습</a:t>
              </a:r>
            </a:p>
          </p:txBody>
        </p:sp>
        <p:sp>
          <p:nvSpPr>
            <p:cNvPr id="15" name="모서리가 둥근 직사각형 14"/>
            <p:cNvSpPr>
              <a:spLocks/>
            </p:cNvSpPr>
            <p:nvPr/>
          </p:nvSpPr>
          <p:spPr>
            <a:xfrm>
              <a:off x="4563357" y="73163"/>
              <a:ext cx="3065286" cy="288745"/>
            </a:xfrm>
            <a:prstGeom prst="roundRect">
              <a:avLst/>
            </a:prstGeom>
            <a:solidFill>
              <a:srgbClr val="00B050"/>
            </a:solidFill>
          </p:spPr>
          <p:txBody>
            <a:bodyPr vert="horz" wrap="none" lIns="91440" tIns="45720" rIns="91440" bIns="45720" numCol="1" anchor="ctr">
              <a:noAutofit/>
            </a:bodyPr>
            <a:lstStyle/>
            <a:p>
              <a:pPr algn="ctr" latinLnBrk="0"/>
              <a:r>
                <a:rPr lang="ko-KR" altLang="en-US" sz="12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 </a:t>
              </a:r>
              <a:r>
                <a:rPr lang="ko-KR" altLang="en-US" sz="1200" b="1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로</a:t>
              </a:r>
              <a:r>
                <a:rPr lang="ko-KR" altLang="en-US" sz="12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나</a:t>
              </a:r>
            </a:p>
          </p:txBody>
        </p:sp>
      </p:grp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8" r="6494"/>
          <a:stretch/>
        </p:blipFill>
        <p:spPr>
          <a:xfrm>
            <a:off x="3654578" y="1014729"/>
            <a:ext cx="3104705" cy="283765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8"/>
          <a:stretch/>
        </p:blipFill>
        <p:spPr>
          <a:xfrm>
            <a:off x="352425" y="1014729"/>
            <a:ext cx="3104705" cy="282478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825" y="3735353"/>
            <a:ext cx="4505673" cy="2776633"/>
          </a:xfrm>
          <a:prstGeom prst="rect">
            <a:avLst/>
          </a:prstGeom>
        </p:spPr>
      </p:pic>
      <p:pic>
        <p:nvPicPr>
          <p:cNvPr id="37" name="그림 3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469" y="1014729"/>
            <a:ext cx="3822065" cy="2867025"/>
          </a:xfrm>
          <a:prstGeom prst="rect">
            <a:avLst/>
          </a:prstGeom>
        </p:spPr>
      </p:pic>
      <p:pic>
        <p:nvPicPr>
          <p:cNvPr id="29" name="그림 28"/>
          <p:cNvPicPr/>
          <p:nvPr/>
        </p:nvPicPr>
        <p:blipFill>
          <a:blip r:embed="rId6"/>
          <a:stretch>
            <a:fillRect/>
          </a:stretch>
        </p:blipFill>
        <p:spPr>
          <a:xfrm>
            <a:off x="6830321" y="3759990"/>
            <a:ext cx="5080293" cy="275199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981201" y="1984055"/>
            <a:ext cx="8229600" cy="2392287"/>
            <a:chOff x="3956527" y="2356574"/>
            <a:chExt cx="6155055" cy="1789232"/>
          </a:xfrm>
        </p:grpSpPr>
        <p:sp>
          <p:nvSpPr>
            <p:cNvPr id="5" name="직사각형 4"/>
            <p:cNvSpPr>
              <a:spLocks/>
            </p:cNvSpPr>
            <p:nvPr/>
          </p:nvSpPr>
          <p:spPr>
            <a:xfrm>
              <a:off x="3956527" y="2601280"/>
              <a:ext cx="6155055" cy="1544526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4400" b="1" dirty="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_Pro Bold" panose="00000800000000000000" pitchFamily="50" charset="-127"/>
                </a:rPr>
                <a:t>개발 환경</a:t>
              </a:r>
            </a:p>
          </p:txBody>
        </p:sp>
        <p:sp>
          <p:nvSpPr>
            <p:cNvPr id="6" name="모서리가 둥근 직사각형 5"/>
            <p:cNvSpPr>
              <a:spLocks/>
            </p:cNvSpPr>
            <p:nvPr/>
          </p:nvSpPr>
          <p:spPr>
            <a:xfrm>
              <a:off x="4428332" y="2356574"/>
              <a:ext cx="5195570" cy="489415"/>
            </a:xfrm>
            <a:prstGeom prst="roundRect">
              <a:avLst/>
            </a:prstGeom>
            <a:solidFill>
              <a:srgbClr val="00B050"/>
            </a:solidFill>
          </p:spPr>
          <p:txBody>
            <a:bodyPr vert="horz" wrap="none" lIns="91440" tIns="45720" rIns="91440" bIns="45720" numCol="1" anchor="ctr">
              <a:noAutofit/>
            </a:bodyPr>
            <a:lstStyle/>
            <a:p>
              <a:pPr algn="ctr" latinLnBrk="0"/>
              <a:r>
                <a:rPr lang="ko-KR" altLang="en-US" sz="24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 </a:t>
              </a:r>
              <a:r>
                <a:rPr lang="ko-KR" altLang="en-US" sz="2400" b="1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로</a:t>
              </a:r>
              <a:r>
                <a:rPr lang="ko-KR" altLang="en-US" sz="24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3486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969645" y="1317625"/>
            <a:ext cx="2837815" cy="2428585"/>
            <a:chOff x="969645" y="1317625"/>
            <a:chExt cx="2837815" cy="2428585"/>
          </a:xfrm>
        </p:grpSpPr>
        <p:grpSp>
          <p:nvGrpSpPr>
            <p:cNvPr id="53" name="그룹 52"/>
            <p:cNvGrpSpPr/>
            <p:nvPr/>
          </p:nvGrpSpPr>
          <p:grpSpPr>
            <a:xfrm>
              <a:off x="969645" y="1317625"/>
              <a:ext cx="389890" cy="389890"/>
              <a:chOff x="969645" y="1317625"/>
              <a:chExt cx="389890" cy="389890"/>
            </a:xfrm>
          </p:grpSpPr>
          <p:sp>
            <p:nvSpPr>
              <p:cNvPr id="54" name="눈물 방울 53"/>
              <p:cNvSpPr>
                <a:spLocks/>
              </p:cNvSpPr>
              <p:nvPr/>
            </p:nvSpPr>
            <p:spPr>
              <a:xfrm rot="5400000">
                <a:off x="969645" y="1317625"/>
                <a:ext cx="389890" cy="389890"/>
              </a:xfrm>
              <a:prstGeom prst="teardrop">
                <a:avLst/>
              </a:prstGeom>
              <a:solidFill>
                <a:srgbClr val="00B050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400" dirty="0">
                  <a:solidFill>
                    <a:srgbClr val="FFFFFF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5" name="직사각형 54"/>
              <p:cNvSpPr>
                <a:spLocks/>
              </p:cNvSpPr>
              <p:nvPr/>
            </p:nvSpPr>
            <p:spPr>
              <a:xfrm>
                <a:off x="1014095" y="1334135"/>
                <a:ext cx="262890" cy="3702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l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800" b="1" dirty="0">
                    <a:solidFill>
                      <a:srgbClr val="FFFFFF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1</a:t>
                </a:r>
                <a:endParaRPr lang="ko-KR" altLang="en-US" sz="1800" b="1" dirty="0">
                  <a:solidFill>
                    <a:srgbClr val="FFFFFF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56" name="한쪽 모서리가 둥근 사각형 55"/>
            <p:cNvSpPr>
              <a:spLocks/>
            </p:cNvSpPr>
            <p:nvPr/>
          </p:nvSpPr>
          <p:spPr>
            <a:xfrm>
              <a:off x="969645" y="1718310"/>
              <a:ext cx="2837815" cy="1200150"/>
            </a:xfrm>
            <a:prstGeom prst="round1Rect">
              <a:avLst/>
            </a:prstGeom>
            <a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12700" cap="flat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dirty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7" name="직사각형 56"/>
            <p:cNvSpPr>
              <a:spLocks/>
            </p:cNvSpPr>
            <p:nvPr/>
          </p:nvSpPr>
          <p:spPr>
            <a:xfrm>
              <a:off x="1127760" y="2988310"/>
              <a:ext cx="2521585" cy="757900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FRONT-END</a:t>
              </a:r>
              <a:endParaRPr lang="ko-KR" altLang="en-US" sz="1600" b="1" dirty="0">
                <a:solidFill>
                  <a:srgbClr val="000000">
                    <a:lumMod val="65000"/>
                    <a:lumOff val="3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0" indent="0" algn="ctr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HTML / CSS / JS</a:t>
              </a:r>
              <a:r>
                <a:rPr lang="en-US" altLang="ko-KR" sz="10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endParaRPr lang="ko-KR" altLang="en-US" sz="1000" dirty="0">
                <a:solidFill>
                  <a:srgbClr val="000000">
                    <a:lumMod val="65000"/>
                    <a:lumOff val="3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776470" y="1334135"/>
            <a:ext cx="2839085" cy="2428585"/>
            <a:chOff x="4776470" y="1334135"/>
            <a:chExt cx="2839085" cy="2428585"/>
          </a:xfrm>
        </p:grpSpPr>
        <p:grpSp>
          <p:nvGrpSpPr>
            <p:cNvPr id="58" name="그룹 57"/>
            <p:cNvGrpSpPr/>
            <p:nvPr/>
          </p:nvGrpSpPr>
          <p:grpSpPr>
            <a:xfrm>
              <a:off x="4776470" y="1334135"/>
              <a:ext cx="389890" cy="389890"/>
              <a:chOff x="4776470" y="1334135"/>
              <a:chExt cx="389890" cy="389890"/>
            </a:xfrm>
          </p:grpSpPr>
          <p:sp>
            <p:nvSpPr>
              <p:cNvPr id="59" name="눈물 방울 58"/>
              <p:cNvSpPr>
                <a:spLocks/>
              </p:cNvSpPr>
              <p:nvPr/>
            </p:nvSpPr>
            <p:spPr>
              <a:xfrm rot="5400000">
                <a:off x="4776470" y="1334135"/>
                <a:ext cx="390525" cy="390525"/>
              </a:xfrm>
              <a:prstGeom prst="teardrop">
                <a:avLst/>
              </a:prstGeom>
              <a:solidFill>
                <a:srgbClr val="00B050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400" dirty="0">
                  <a:solidFill>
                    <a:srgbClr val="FFFFFF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60" name="직사각형 59"/>
              <p:cNvSpPr>
                <a:spLocks/>
              </p:cNvSpPr>
              <p:nvPr/>
            </p:nvSpPr>
            <p:spPr>
              <a:xfrm>
                <a:off x="4820920" y="1350645"/>
                <a:ext cx="263525" cy="3708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l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800" b="1" dirty="0">
                    <a:solidFill>
                      <a:srgbClr val="FFFFFF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2</a:t>
                </a:r>
                <a:endParaRPr lang="ko-KR" altLang="en-US" sz="1800" b="1" dirty="0">
                  <a:solidFill>
                    <a:srgbClr val="FFFFFF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61" name="한쪽 모서리가 둥근 사각형 60"/>
            <p:cNvSpPr>
              <a:spLocks/>
            </p:cNvSpPr>
            <p:nvPr/>
          </p:nvSpPr>
          <p:spPr>
            <a:xfrm>
              <a:off x="5232219" y="1832900"/>
              <a:ext cx="2244452" cy="1004626"/>
            </a:xfrm>
            <a:prstGeom prst="round1Rect">
              <a:avLst/>
            </a:prstGeom>
            <a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dirty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62" name="직사각형 61"/>
            <p:cNvSpPr>
              <a:spLocks/>
            </p:cNvSpPr>
            <p:nvPr/>
          </p:nvSpPr>
          <p:spPr>
            <a:xfrm>
              <a:off x="5093335" y="3004820"/>
              <a:ext cx="2522220" cy="757900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BACK-END </a:t>
              </a:r>
              <a:endParaRPr lang="ko-KR" altLang="en-US" sz="1600" b="1" dirty="0">
                <a:solidFill>
                  <a:srgbClr val="000000">
                    <a:lumMod val="65000"/>
                    <a:lumOff val="3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0" indent="0" algn="ctr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SPRING BOOT / JDBC</a:t>
              </a:r>
              <a:endParaRPr lang="ko-KR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352425" y="73025"/>
            <a:ext cx="11487150" cy="841375"/>
            <a:chOff x="352425" y="73025"/>
            <a:chExt cx="11487150" cy="841375"/>
          </a:xfrm>
        </p:grpSpPr>
        <p:sp>
          <p:nvSpPr>
            <p:cNvPr id="25" name="직사각형 24"/>
            <p:cNvSpPr>
              <a:spLocks/>
            </p:cNvSpPr>
            <p:nvPr/>
          </p:nvSpPr>
          <p:spPr>
            <a:xfrm>
              <a:off x="352425" y="273050"/>
              <a:ext cx="11487150" cy="641350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b="1" dirty="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_Pro Bold" panose="00000800000000000000" pitchFamily="50" charset="-127"/>
                </a:rPr>
                <a:t>개발 환경</a:t>
              </a:r>
            </a:p>
          </p:txBody>
        </p:sp>
        <p:sp>
          <p:nvSpPr>
            <p:cNvPr id="26" name="모서리가 둥근 직사각형 25"/>
            <p:cNvSpPr>
              <a:spLocks/>
            </p:cNvSpPr>
            <p:nvPr/>
          </p:nvSpPr>
          <p:spPr>
            <a:xfrm>
              <a:off x="4563110" y="73025"/>
              <a:ext cx="3065145" cy="288925"/>
            </a:xfrm>
            <a:prstGeom prst="roundRect">
              <a:avLst/>
            </a:prstGeom>
            <a:solidFill>
              <a:srgbClr val="00B050"/>
            </a:solidFill>
          </p:spPr>
          <p:txBody>
            <a:bodyPr vert="horz" wrap="none" lIns="91440" tIns="45720" rIns="91440" bIns="45720" numCol="1" anchor="ctr">
              <a:noAutofit/>
            </a:bodyPr>
            <a:lstStyle/>
            <a:p>
              <a:pPr algn="ctr" latinLnBrk="0"/>
              <a:r>
                <a:rPr lang="ko-KR" altLang="en-US" sz="12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 </a:t>
              </a:r>
              <a:r>
                <a:rPr lang="ko-KR" altLang="en-US" sz="1200" b="1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로</a:t>
              </a:r>
              <a:r>
                <a:rPr lang="ko-KR" altLang="en-US" sz="12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나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8584565" y="1317625"/>
            <a:ext cx="2638425" cy="2428585"/>
            <a:chOff x="8584565" y="1317625"/>
            <a:chExt cx="2638425" cy="2428585"/>
          </a:xfrm>
        </p:grpSpPr>
        <p:grpSp>
          <p:nvGrpSpPr>
            <p:cNvPr id="47" name="그룹 46"/>
            <p:cNvGrpSpPr/>
            <p:nvPr/>
          </p:nvGrpSpPr>
          <p:grpSpPr>
            <a:xfrm>
              <a:off x="8584565" y="1317625"/>
              <a:ext cx="389890" cy="389890"/>
              <a:chOff x="8584565" y="1317625"/>
              <a:chExt cx="389890" cy="389890"/>
            </a:xfrm>
          </p:grpSpPr>
          <p:sp>
            <p:nvSpPr>
              <p:cNvPr id="48" name="눈물 방울 47"/>
              <p:cNvSpPr>
                <a:spLocks/>
              </p:cNvSpPr>
              <p:nvPr/>
            </p:nvSpPr>
            <p:spPr>
              <a:xfrm rot="5400000">
                <a:off x="8584565" y="1317625"/>
                <a:ext cx="389890" cy="389890"/>
              </a:xfrm>
              <a:prstGeom prst="teardrop">
                <a:avLst/>
              </a:prstGeom>
              <a:solidFill>
                <a:srgbClr val="00B050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400" dirty="0">
                  <a:solidFill>
                    <a:srgbClr val="FFFFFF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9" name="직사각형 48"/>
              <p:cNvSpPr>
                <a:spLocks/>
              </p:cNvSpPr>
              <p:nvPr/>
            </p:nvSpPr>
            <p:spPr>
              <a:xfrm>
                <a:off x="8629015" y="1334135"/>
                <a:ext cx="262890" cy="3702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l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800" b="1" dirty="0">
                    <a:solidFill>
                      <a:srgbClr val="FFFFFF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3</a:t>
                </a:r>
                <a:endParaRPr lang="ko-KR" altLang="en-US" sz="1800" b="1" dirty="0">
                  <a:solidFill>
                    <a:srgbClr val="FFFFFF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52" name="직사각형 51"/>
            <p:cNvSpPr>
              <a:spLocks/>
            </p:cNvSpPr>
            <p:nvPr/>
          </p:nvSpPr>
          <p:spPr>
            <a:xfrm>
              <a:off x="9281795" y="2988310"/>
              <a:ext cx="1699260" cy="757900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DATABASE </a:t>
              </a:r>
              <a:endParaRPr lang="ko-KR" altLang="en-US" sz="1600" b="1" dirty="0">
                <a:solidFill>
                  <a:srgbClr val="000000">
                    <a:lumMod val="65000"/>
                    <a:lumOff val="3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0" indent="0" algn="ctr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MySQL</a:t>
              </a:r>
              <a:r>
                <a:rPr lang="en-US" altLang="ko-KR" sz="10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endParaRPr lang="ko-KR" altLang="en-US" sz="1000" dirty="0">
                <a:solidFill>
                  <a:srgbClr val="000000">
                    <a:lumMod val="65000"/>
                    <a:lumOff val="3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9041130" y="1417320"/>
              <a:ext cx="2181860" cy="1631950"/>
              <a:chOff x="9041130" y="1417320"/>
              <a:chExt cx="2181860" cy="1631950"/>
            </a:xfrm>
          </p:grpSpPr>
          <p:sp>
            <p:nvSpPr>
              <p:cNvPr id="50" name="한쪽 모서리가 둥근 사각형 49"/>
              <p:cNvSpPr>
                <a:spLocks/>
              </p:cNvSpPr>
              <p:nvPr/>
            </p:nvSpPr>
            <p:spPr>
              <a:xfrm>
                <a:off x="9095740" y="1849120"/>
                <a:ext cx="2071370" cy="1200150"/>
              </a:xfrm>
              <a:prstGeom prst="round1Rect">
                <a:avLst/>
              </a:prstGeom>
              <a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n w="12700" cap="flat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dirty="0">
                  <a:solidFill>
                    <a:srgbClr val="FFFFFF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" name="순서도: 자기 디스크 4"/>
              <p:cNvSpPr/>
              <p:nvPr/>
            </p:nvSpPr>
            <p:spPr>
              <a:xfrm>
                <a:off x="9041130" y="1417320"/>
                <a:ext cx="2181860" cy="1631950"/>
              </a:xfrm>
              <a:prstGeom prst="flowChartMagneticDisk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sp>
        <p:nvSpPr>
          <p:cNvPr id="8" name="직사각형 7"/>
          <p:cNvSpPr>
            <a:spLocks/>
          </p:cNvSpPr>
          <p:nvPr/>
        </p:nvSpPr>
        <p:spPr>
          <a:xfrm>
            <a:off x="1005840" y="3943350"/>
            <a:ext cx="2726055" cy="25692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웹 </a:t>
            </a:r>
            <a:r>
              <a:rPr lang="en-US" altLang="ko-KR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문서의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표준이며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빠르고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가벼운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페이지를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할 때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가장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편리한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b="1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HTML</a:t>
            </a:r>
            <a:r>
              <a:rPr lang="en-US" altLang="ko-KR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Front-End Page </a:t>
            </a:r>
            <a:r>
              <a:rPr lang="en-US" altLang="ko-KR" sz="1400" b="1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구성</a:t>
            </a:r>
            <a:endParaRPr lang="ko-KR" altLang="en-US" sz="1400" b="1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4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사용자의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운영체제와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무관하게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사용할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수 </a:t>
            </a:r>
            <a:r>
              <a:rPr lang="en-US" altLang="ko-KR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있는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b="1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Javascript를</a:t>
            </a:r>
            <a:r>
              <a:rPr lang="en-US" altLang="ko-KR" sz="14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b="1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활용하여</a:t>
            </a:r>
            <a:r>
              <a:rPr lang="en-US" altLang="ko-KR" sz="14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b="1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  <a:endParaRPr lang="ko-KR" altLang="en-US" sz="1400" b="1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3" name="직사각형 62"/>
          <p:cNvSpPr>
            <a:spLocks/>
          </p:cNvSpPr>
          <p:nvPr/>
        </p:nvSpPr>
        <p:spPr>
          <a:xfrm>
            <a:off x="4831080" y="3930015"/>
            <a:ext cx="2726055" cy="25692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홈페이지와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같은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작은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애플리케이션에서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실행시키기에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가장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적합한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Spring </a:t>
            </a:r>
            <a:r>
              <a:rPr lang="en-US" altLang="ko-KR" sz="1400" b="1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Boot</a:t>
            </a:r>
            <a:r>
              <a:rPr lang="en-US" altLang="ko-KR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활용하여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Back-End </a:t>
            </a:r>
            <a:r>
              <a:rPr lang="en-US" altLang="ko-KR" sz="1400" b="1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</a:t>
            </a:r>
            <a:r>
              <a:rPr lang="en-US" altLang="ko-KR" sz="14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b="1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환경을</a:t>
            </a:r>
            <a:r>
              <a:rPr lang="en-US" altLang="ko-KR" sz="14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b="1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  <a:endParaRPr lang="ko-KR" altLang="en-US" sz="1400" b="1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4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Spring </a:t>
            </a:r>
            <a:r>
              <a:rPr lang="en-US" altLang="ko-KR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Boot와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호환이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좋으며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속도가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빠른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b="1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JDBC를</a:t>
            </a:r>
            <a:r>
              <a:rPr lang="en-US" altLang="ko-KR" sz="14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b="1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활용하여</a:t>
            </a:r>
            <a:r>
              <a:rPr lang="en-US" altLang="ko-KR" sz="14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DB </a:t>
            </a:r>
            <a:r>
              <a:rPr lang="en-US" altLang="ko-KR" sz="1400" b="1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연동</a:t>
            </a:r>
            <a:endParaRPr lang="ko-KR" altLang="en-US" sz="1400" b="1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4" name="직사각형 63"/>
          <p:cNvSpPr>
            <a:spLocks/>
          </p:cNvSpPr>
          <p:nvPr/>
        </p:nvSpPr>
        <p:spPr>
          <a:xfrm>
            <a:off x="8806180" y="3938270"/>
            <a:ext cx="2726055" cy="25692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다양한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운영체제에서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사용할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수 </a:t>
            </a:r>
            <a:r>
              <a:rPr lang="en-US" altLang="ko-KR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있으며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널리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알려진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표준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SQL </a:t>
            </a:r>
            <a:r>
              <a:rPr lang="en-US" altLang="ko-KR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형식을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사용하는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DATABASE </a:t>
            </a:r>
            <a:r>
              <a:rPr lang="en-US" altLang="ko-KR" sz="1400" b="1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MySQL</a:t>
            </a:r>
            <a:r>
              <a:rPr lang="en-US" altLang="ko-KR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활용하여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en-US" altLang="ko-KR" sz="1400" b="1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EventDB를</a:t>
            </a:r>
            <a:r>
              <a:rPr lang="en-US" altLang="ko-KR" sz="14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b="1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구축</a:t>
            </a:r>
            <a:endParaRPr lang="ko-KR" altLang="en-US" sz="1400" b="1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981201" y="1984055"/>
            <a:ext cx="8229600" cy="2392287"/>
            <a:chOff x="3956527" y="2356574"/>
            <a:chExt cx="6155055" cy="1789232"/>
          </a:xfrm>
        </p:grpSpPr>
        <p:sp>
          <p:nvSpPr>
            <p:cNvPr id="5" name="직사각형 4"/>
            <p:cNvSpPr>
              <a:spLocks/>
            </p:cNvSpPr>
            <p:nvPr/>
          </p:nvSpPr>
          <p:spPr>
            <a:xfrm>
              <a:off x="3956527" y="2601280"/>
              <a:ext cx="6155055" cy="1544526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4400" b="1" dirty="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_Pro Bold" panose="00000800000000000000" pitchFamily="50" charset="-127"/>
                </a:rPr>
                <a:t>개발 일정</a:t>
              </a:r>
            </a:p>
          </p:txBody>
        </p:sp>
        <p:sp>
          <p:nvSpPr>
            <p:cNvPr id="6" name="모서리가 둥근 직사각형 5"/>
            <p:cNvSpPr>
              <a:spLocks/>
            </p:cNvSpPr>
            <p:nvPr/>
          </p:nvSpPr>
          <p:spPr>
            <a:xfrm>
              <a:off x="4428332" y="2356574"/>
              <a:ext cx="5195570" cy="489415"/>
            </a:xfrm>
            <a:prstGeom prst="roundRect">
              <a:avLst/>
            </a:prstGeom>
            <a:solidFill>
              <a:srgbClr val="00B050"/>
            </a:solidFill>
          </p:spPr>
          <p:txBody>
            <a:bodyPr vert="horz" wrap="none" lIns="91440" tIns="45720" rIns="91440" bIns="45720" numCol="1" anchor="ctr">
              <a:noAutofit/>
            </a:bodyPr>
            <a:lstStyle/>
            <a:p>
              <a:pPr algn="ctr" latinLnBrk="0"/>
              <a:r>
                <a:rPr lang="ko-KR" altLang="en-US" sz="24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 </a:t>
              </a:r>
              <a:r>
                <a:rPr lang="ko-KR" altLang="en-US" sz="2400" b="1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로</a:t>
              </a:r>
              <a:r>
                <a:rPr lang="ko-KR" altLang="en-US" sz="24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981202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황록색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Pages>15</Pages>
  <Words>563</Words>
  <Characters>0</Characters>
  <Application>Microsoft Office PowerPoint</Application>
  <DocSecurity>0</DocSecurity>
  <PresentationFormat>와이드스크린</PresentationFormat>
  <Lines>0</Lines>
  <Paragraphs>206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KoPub돋움체 Medium</vt:lpstr>
      <vt:lpstr>Wingdings</vt:lpstr>
      <vt:lpstr>KoPub돋움체 Bold</vt:lpstr>
      <vt:lpstr>Arial</vt:lpstr>
      <vt:lpstr>맑은 고딕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사로나</dc:creator>
  <cp:lastModifiedBy>박길준(2010180016)</cp:lastModifiedBy>
  <cp:revision>10</cp:revision>
  <dcterms:modified xsi:type="dcterms:W3CDTF">2020-08-31T07:57:15Z</dcterms:modified>
</cp:coreProperties>
</file>